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3" r:id="rId3"/>
    <p:sldId id="258" r:id="rId4"/>
    <p:sldId id="269" r:id="rId5"/>
    <p:sldId id="260" r:id="rId6"/>
    <p:sldId id="263" r:id="rId7"/>
    <p:sldId id="264" r:id="rId8"/>
    <p:sldId id="272" r:id="rId9"/>
    <p:sldId id="262" r:id="rId10"/>
    <p:sldId id="270" r:id="rId11"/>
    <p:sldId id="271" r:id="rId12"/>
    <p:sldId id="268" r:id="rId1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 snapToGrid="0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A1A58-99F8-4198-8404-76DB6C8D402A}" type="datetimeFigureOut">
              <a:rPr lang="es-AR" smtClean="0"/>
              <a:t>10/10/24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360B4-05D9-4151-91F2-0F8355AC87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80830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360B4-05D9-4151-91F2-0F8355AC8728}" type="slidenum">
              <a:rPr lang="es-AR" smtClean="0"/>
              <a:t>12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20394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1446-0AFB-49C6-BEA3-DCC5397ADCF5}" type="datetime1">
              <a:rPr lang="es-AR" smtClean="0"/>
              <a:t>10/10/24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8783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4025-B237-4642-8228-E66DFA825BE4}" type="datetime1">
              <a:rPr lang="es-AR" smtClean="0"/>
              <a:t>10/10/24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8467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E028-AEA1-4471-B747-7725CD86E7D2}" type="datetime1">
              <a:rPr lang="es-AR" smtClean="0"/>
              <a:t>10/10/24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9657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D6BE-3BB2-42A9-B264-646D9A9829DD}" type="datetime1">
              <a:rPr lang="es-AR" smtClean="0"/>
              <a:t>10/10/24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85817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CE6B-3F77-4C46-A9C1-1305EA04EE5A}" type="datetime1">
              <a:rPr lang="es-AR" smtClean="0"/>
              <a:t>10/10/24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72315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8B31-79B4-4165-ACF5-E1040F5A4D18}" type="datetime1">
              <a:rPr lang="es-AR" smtClean="0"/>
              <a:t>10/10/24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1106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8D9C2-B010-4607-A382-2119AB575CD6}" type="datetime1">
              <a:rPr lang="es-AR" smtClean="0"/>
              <a:t>10/10/24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7626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C1DD-B5C0-4AC6-A4CA-3FA588307BAA}" type="datetime1">
              <a:rPr lang="es-AR" smtClean="0"/>
              <a:t>10/10/24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272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A06F-4FC9-4E02-96CC-3253B81F9AFF}" type="datetime1">
              <a:rPr lang="es-AR" smtClean="0"/>
              <a:t>10/10/24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9462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7BC0-9211-49FE-8E0E-C531421F6654}" type="datetime1">
              <a:rPr lang="es-AR" smtClean="0"/>
              <a:t>10/10/24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16457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17F6-84CA-405E-805C-45263F91F7A6}" type="datetime1">
              <a:rPr lang="es-AR" smtClean="0"/>
              <a:t>10/10/24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2123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8E0E8-9A7B-404F-935B-7E4785122E70}" type="datetime1">
              <a:rPr lang="es-AR" smtClean="0"/>
              <a:t>10/10/24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8CEF3-D860-4623-8CFB-A919E24AFAA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25709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207130" y="3720973"/>
            <a:ext cx="9777741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2400" i="1" dirty="0"/>
              <a:t>En un territorio tan vasto como la Republica Argentina es primordial </a:t>
            </a:r>
            <a:r>
              <a:rPr lang="es-ES" sz="2400" b="1" i="1" dirty="0"/>
              <a:t>planificar y diagramar </a:t>
            </a:r>
            <a:r>
              <a:rPr lang="es-ES" sz="2400" i="1" dirty="0"/>
              <a:t>una red de conectividad que incluya los diferentes medios de transporte articulados de manera tal que la conectividad </a:t>
            </a:r>
            <a:r>
              <a:rPr lang="es-ES" sz="2400" b="1" i="1" dirty="0"/>
              <a:t>potencie el desarrollo</a:t>
            </a:r>
            <a:r>
              <a:rPr lang="es-ES" sz="2400" i="1" dirty="0"/>
              <a:t> territorial del pueblo Argentino.</a:t>
            </a:r>
          </a:p>
          <a:p>
            <a:endParaRPr lang="es-ES" sz="2400" i="1"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1</a:t>
            </a:fld>
            <a:endParaRPr lang="es-AR"/>
          </a:p>
        </p:txBody>
      </p:sp>
      <p:sp>
        <p:nvSpPr>
          <p:cNvPr id="5" name="Rectángulo redondeado 4"/>
          <p:cNvSpPr/>
          <p:nvPr/>
        </p:nvSpPr>
        <p:spPr>
          <a:xfrm>
            <a:off x="2026467" y="477109"/>
            <a:ext cx="8120958" cy="18197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sz="3200" dirty="0"/>
              <a:t>MODELO ARGENTINO DE CONECTIVIDAD </a:t>
            </a:r>
          </a:p>
          <a:p>
            <a:pPr algn="ctr">
              <a:lnSpc>
                <a:spcPct val="150000"/>
              </a:lnSpc>
            </a:pPr>
            <a:r>
              <a:rPr lang="es-ES" sz="3200" dirty="0"/>
              <a:t>“INTEGRACION DEL TERRITORIO NACIONAL”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1123919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13"/>
          <p:cNvSpPr/>
          <p:nvPr/>
        </p:nvSpPr>
        <p:spPr>
          <a:xfrm>
            <a:off x="452673" y="1407817"/>
            <a:ext cx="2453489" cy="769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DISEÑO DE PROPUESTA</a:t>
            </a:r>
            <a:endParaRPr lang="es-AR" dirty="0"/>
          </a:p>
        </p:txBody>
      </p:sp>
      <p:sp>
        <p:nvSpPr>
          <p:cNvPr id="2" name="Rectángulo redondeado 1"/>
          <p:cNvSpPr/>
          <p:nvPr/>
        </p:nvSpPr>
        <p:spPr>
          <a:xfrm>
            <a:off x="452673" y="2701329"/>
            <a:ext cx="2372008" cy="869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Red de conectividad terrestre</a:t>
            </a:r>
            <a:endParaRPr lang="es-AR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452673" y="5470554"/>
            <a:ext cx="2372008" cy="10253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Red de conectividad Aérea</a:t>
            </a:r>
            <a:endParaRPr lang="es-AR" dirty="0"/>
          </a:p>
        </p:txBody>
      </p:sp>
      <p:sp>
        <p:nvSpPr>
          <p:cNvPr id="3" name="Rectángulo redondeado 2"/>
          <p:cNvSpPr/>
          <p:nvPr/>
        </p:nvSpPr>
        <p:spPr>
          <a:xfrm>
            <a:off x="3544431" y="3981826"/>
            <a:ext cx="2516864" cy="10773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Plan de articulación de conectividad multimodal</a:t>
            </a:r>
            <a:endParaRPr lang="es-AR" dirty="0"/>
          </a:p>
        </p:txBody>
      </p:sp>
      <p:sp>
        <p:nvSpPr>
          <p:cNvPr id="10" name="Rectángulo redondeado 9"/>
          <p:cNvSpPr/>
          <p:nvPr/>
        </p:nvSpPr>
        <p:spPr>
          <a:xfrm>
            <a:off x="452673" y="217283"/>
            <a:ext cx="6400800" cy="95061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/>
              <a:t>Caso de aplicación provincial: Buenos Aires </a:t>
            </a:r>
            <a:endParaRPr lang="es-AR" sz="2000" dirty="0"/>
          </a:p>
        </p:txBody>
      </p:sp>
      <p:sp>
        <p:nvSpPr>
          <p:cNvPr id="4" name="Flecha izquierda, derecha y arriba 3"/>
          <p:cNvSpPr/>
          <p:nvPr/>
        </p:nvSpPr>
        <p:spPr>
          <a:xfrm rot="5400000">
            <a:off x="1507402" y="3311871"/>
            <a:ext cx="2055136" cy="2417275"/>
          </a:xfrm>
          <a:prstGeom prst="leftRightUpArrow">
            <a:avLst>
              <a:gd name="adj1" fmla="val 13277"/>
              <a:gd name="adj2" fmla="val 15749"/>
              <a:gd name="adj3" fmla="val 25000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11" name="Grupo 10"/>
          <p:cNvGrpSpPr/>
          <p:nvPr/>
        </p:nvGrpSpPr>
        <p:grpSpPr>
          <a:xfrm>
            <a:off x="7686390" y="1429260"/>
            <a:ext cx="3920223" cy="5217165"/>
            <a:chOff x="7686390" y="1429260"/>
            <a:chExt cx="3920223" cy="5217165"/>
          </a:xfrm>
        </p:grpSpPr>
        <p:pic>
          <p:nvPicPr>
            <p:cNvPr id="12" name="Picture 4" descr="Archivo:Argentina Buenos Aires location map.svg - Wikipedia, la  enciclopedia libr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390" y="1429260"/>
              <a:ext cx="3920223" cy="521716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9116840" y="5160475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7" name="Elipse 16"/>
            <p:cNvSpPr/>
            <p:nvPr/>
          </p:nvSpPr>
          <p:spPr>
            <a:xfrm>
              <a:off x="8419723" y="5060887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8" name="Elipse 17"/>
            <p:cNvSpPr/>
            <p:nvPr/>
          </p:nvSpPr>
          <p:spPr>
            <a:xfrm>
              <a:off x="10846052" y="4436198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9" name="Elipse 18"/>
            <p:cNvSpPr/>
            <p:nvPr/>
          </p:nvSpPr>
          <p:spPr>
            <a:xfrm>
              <a:off x="9759636" y="3883937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0" name="Elipse 19"/>
            <p:cNvSpPr/>
            <p:nvPr/>
          </p:nvSpPr>
          <p:spPr>
            <a:xfrm>
              <a:off x="9017252" y="3476531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1" name="Elipse 20"/>
            <p:cNvSpPr/>
            <p:nvPr/>
          </p:nvSpPr>
          <p:spPr>
            <a:xfrm>
              <a:off x="9388444" y="2247524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2" name="Elipse 21"/>
            <p:cNvSpPr/>
            <p:nvPr/>
          </p:nvSpPr>
          <p:spPr>
            <a:xfrm>
              <a:off x="10502020" y="2563866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cxnSp>
        <p:nvCxnSpPr>
          <p:cNvPr id="24" name="Conector recto de flecha 23"/>
          <p:cNvCxnSpPr/>
          <p:nvPr/>
        </p:nvCxnSpPr>
        <p:spPr>
          <a:xfrm>
            <a:off x="10601608" y="2701329"/>
            <a:ext cx="303222" cy="1715327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/>
          <p:nvPr/>
        </p:nvCxnSpPr>
        <p:spPr>
          <a:xfrm flipV="1">
            <a:off x="8519311" y="2694924"/>
            <a:ext cx="1982709" cy="2359406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ipse 60"/>
          <p:cNvSpPr/>
          <p:nvPr/>
        </p:nvSpPr>
        <p:spPr>
          <a:xfrm>
            <a:off x="8812832" y="1646928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3" name="Elipse 62"/>
          <p:cNvSpPr/>
          <p:nvPr/>
        </p:nvSpPr>
        <p:spPr>
          <a:xfrm>
            <a:off x="8434097" y="2920123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4" name="Elipse 63"/>
          <p:cNvSpPr/>
          <p:nvPr/>
        </p:nvSpPr>
        <p:spPr>
          <a:xfrm>
            <a:off x="8560432" y="4600724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8" name="Elipse 97"/>
          <p:cNvSpPr/>
          <p:nvPr/>
        </p:nvSpPr>
        <p:spPr>
          <a:xfrm>
            <a:off x="7849665" y="4512751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9" name="Elipse 98"/>
          <p:cNvSpPr/>
          <p:nvPr/>
        </p:nvSpPr>
        <p:spPr>
          <a:xfrm>
            <a:off x="9217188" y="3336772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0" name="Elipse 99"/>
          <p:cNvSpPr/>
          <p:nvPr/>
        </p:nvSpPr>
        <p:spPr>
          <a:xfrm>
            <a:off x="10235321" y="3914304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2" name="Marcador de número de diapositiva 10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10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36081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redondeado 9"/>
          <p:cNvSpPr/>
          <p:nvPr/>
        </p:nvSpPr>
        <p:spPr>
          <a:xfrm>
            <a:off x="452673" y="217283"/>
            <a:ext cx="6400800" cy="95061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/>
              <a:t>Caso de aplicación provincial: Buenos Aires </a:t>
            </a:r>
            <a:endParaRPr lang="es-AR" sz="2000" dirty="0"/>
          </a:p>
        </p:txBody>
      </p:sp>
      <p:grpSp>
        <p:nvGrpSpPr>
          <p:cNvPr id="11" name="Grupo 10"/>
          <p:cNvGrpSpPr/>
          <p:nvPr/>
        </p:nvGrpSpPr>
        <p:grpSpPr>
          <a:xfrm>
            <a:off x="7686390" y="1429260"/>
            <a:ext cx="3920223" cy="5217165"/>
            <a:chOff x="7686390" y="1429260"/>
            <a:chExt cx="3920223" cy="5217165"/>
          </a:xfrm>
        </p:grpSpPr>
        <p:pic>
          <p:nvPicPr>
            <p:cNvPr id="12" name="Picture 4" descr="Archivo:Argentina Buenos Aires location map.svg - Wikipedia, la  enciclopedia libr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390" y="1429260"/>
              <a:ext cx="3920223" cy="521716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9116840" y="5160475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7" name="Elipse 16"/>
            <p:cNvSpPr/>
            <p:nvPr/>
          </p:nvSpPr>
          <p:spPr>
            <a:xfrm>
              <a:off x="8419723" y="5060887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8" name="Elipse 17"/>
            <p:cNvSpPr/>
            <p:nvPr/>
          </p:nvSpPr>
          <p:spPr>
            <a:xfrm>
              <a:off x="10846052" y="4436198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9" name="Elipse 18"/>
            <p:cNvSpPr/>
            <p:nvPr/>
          </p:nvSpPr>
          <p:spPr>
            <a:xfrm>
              <a:off x="9759636" y="3883937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0" name="Elipse 19"/>
            <p:cNvSpPr/>
            <p:nvPr/>
          </p:nvSpPr>
          <p:spPr>
            <a:xfrm>
              <a:off x="9017252" y="3476531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1" name="Elipse 20"/>
            <p:cNvSpPr/>
            <p:nvPr/>
          </p:nvSpPr>
          <p:spPr>
            <a:xfrm>
              <a:off x="9388444" y="2247524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2" name="Elipse 21"/>
            <p:cNvSpPr/>
            <p:nvPr/>
          </p:nvSpPr>
          <p:spPr>
            <a:xfrm>
              <a:off x="10502020" y="2563866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cxnSp>
        <p:nvCxnSpPr>
          <p:cNvPr id="7" name="Conector recto de flecha 6"/>
          <p:cNvCxnSpPr>
            <a:stCxn id="20" idx="7"/>
          </p:cNvCxnSpPr>
          <p:nvPr/>
        </p:nvCxnSpPr>
        <p:spPr>
          <a:xfrm flipV="1">
            <a:off x="9102256" y="2663454"/>
            <a:ext cx="1399764" cy="827661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>
            <a:endCxn id="22" idx="4"/>
          </p:cNvCxnSpPr>
          <p:nvPr/>
        </p:nvCxnSpPr>
        <p:spPr>
          <a:xfrm flipV="1">
            <a:off x="9823010" y="2663454"/>
            <a:ext cx="728804" cy="122048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/>
          <p:nvPr/>
        </p:nvCxnSpPr>
        <p:spPr>
          <a:xfrm>
            <a:off x="10601608" y="2701329"/>
            <a:ext cx="303222" cy="1715327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>
            <a:stCxn id="22" idx="1"/>
          </p:cNvCxnSpPr>
          <p:nvPr/>
        </p:nvCxnSpPr>
        <p:spPr>
          <a:xfrm flipH="1" flipV="1">
            <a:off x="9504038" y="2312970"/>
            <a:ext cx="1012566" cy="265480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/>
          <p:nvPr/>
        </p:nvCxnSpPr>
        <p:spPr>
          <a:xfrm flipV="1">
            <a:off x="8519311" y="2694924"/>
            <a:ext cx="1982709" cy="2359406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/>
          <p:cNvCxnSpPr/>
          <p:nvPr/>
        </p:nvCxnSpPr>
        <p:spPr>
          <a:xfrm flipV="1">
            <a:off x="9198321" y="2711183"/>
            <a:ext cx="1318283" cy="2449292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/>
          <p:nvPr/>
        </p:nvCxnSpPr>
        <p:spPr>
          <a:xfrm flipV="1">
            <a:off x="8479038" y="3570461"/>
            <a:ext cx="537712" cy="151534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6" name="Conector recto de flecha 45"/>
          <p:cNvCxnSpPr>
            <a:stCxn id="16" idx="1"/>
          </p:cNvCxnSpPr>
          <p:nvPr/>
        </p:nvCxnSpPr>
        <p:spPr>
          <a:xfrm flipH="1" flipV="1">
            <a:off x="8540927" y="5102059"/>
            <a:ext cx="590497" cy="73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9" name="Conector recto de flecha 48"/>
          <p:cNvCxnSpPr/>
          <p:nvPr/>
        </p:nvCxnSpPr>
        <p:spPr>
          <a:xfrm flipH="1">
            <a:off x="9257411" y="4535786"/>
            <a:ext cx="1530037" cy="6856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3" name="Conector recto de flecha 52"/>
          <p:cNvCxnSpPr/>
          <p:nvPr/>
        </p:nvCxnSpPr>
        <p:spPr>
          <a:xfrm flipV="1">
            <a:off x="9066544" y="2375024"/>
            <a:ext cx="318828" cy="108038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6" name="Conector recto de flecha 55"/>
          <p:cNvCxnSpPr/>
          <p:nvPr/>
        </p:nvCxnSpPr>
        <p:spPr>
          <a:xfrm flipH="1" flipV="1">
            <a:off x="9121869" y="3526268"/>
            <a:ext cx="602838" cy="36975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8" name="Conector recto de flecha 57"/>
          <p:cNvCxnSpPr>
            <a:stCxn id="18" idx="1"/>
          </p:cNvCxnSpPr>
          <p:nvPr/>
        </p:nvCxnSpPr>
        <p:spPr>
          <a:xfrm flipH="1" flipV="1">
            <a:off x="9849671" y="3978033"/>
            <a:ext cx="1010965" cy="47274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8413607" y="2914565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1" name="Elipse 60"/>
          <p:cNvSpPr/>
          <p:nvPr/>
        </p:nvSpPr>
        <p:spPr>
          <a:xfrm>
            <a:off x="8812832" y="1646928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2" name="Elipse 61"/>
          <p:cNvSpPr/>
          <p:nvPr/>
        </p:nvSpPr>
        <p:spPr>
          <a:xfrm>
            <a:off x="9209052" y="3301601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3" name="Elipse 62"/>
          <p:cNvSpPr/>
          <p:nvPr/>
        </p:nvSpPr>
        <p:spPr>
          <a:xfrm>
            <a:off x="7849736" y="4485465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4" name="Elipse 63"/>
          <p:cNvSpPr/>
          <p:nvPr/>
        </p:nvSpPr>
        <p:spPr>
          <a:xfrm>
            <a:off x="8547735" y="4570532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5" name="Elipse 64"/>
          <p:cNvSpPr/>
          <p:nvPr/>
        </p:nvSpPr>
        <p:spPr>
          <a:xfrm>
            <a:off x="10296936" y="3910029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70" name="Conector recto de flecha 69"/>
          <p:cNvCxnSpPr>
            <a:stCxn id="12" idx="1"/>
          </p:cNvCxnSpPr>
          <p:nvPr/>
        </p:nvCxnSpPr>
        <p:spPr>
          <a:xfrm flipV="1">
            <a:off x="7686390" y="3520768"/>
            <a:ext cx="1291266" cy="517075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4" name="Conector recto de flecha 73"/>
          <p:cNvCxnSpPr/>
          <p:nvPr/>
        </p:nvCxnSpPr>
        <p:spPr>
          <a:xfrm>
            <a:off x="7737144" y="1792589"/>
            <a:ext cx="1321993" cy="1673379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8" name="Conector recto de flecha 77"/>
          <p:cNvCxnSpPr/>
          <p:nvPr/>
        </p:nvCxnSpPr>
        <p:spPr>
          <a:xfrm flipV="1">
            <a:off x="7762120" y="5123138"/>
            <a:ext cx="716450" cy="1001883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0" name="Conector recto de flecha 79"/>
          <p:cNvCxnSpPr/>
          <p:nvPr/>
        </p:nvCxnSpPr>
        <p:spPr>
          <a:xfrm>
            <a:off x="7697831" y="4450782"/>
            <a:ext cx="676088" cy="651277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5" name="Elipse 84"/>
          <p:cNvSpPr/>
          <p:nvPr/>
        </p:nvSpPr>
        <p:spPr>
          <a:xfrm>
            <a:off x="8296642" y="659039"/>
            <a:ext cx="1267191" cy="73288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/>
              <a:t>SANTA FE</a:t>
            </a:r>
            <a:endParaRPr lang="es-AR" sz="1400" dirty="0"/>
          </a:p>
        </p:txBody>
      </p:sp>
      <p:sp>
        <p:nvSpPr>
          <p:cNvPr id="86" name="Elipse 85"/>
          <p:cNvSpPr/>
          <p:nvPr/>
        </p:nvSpPr>
        <p:spPr>
          <a:xfrm>
            <a:off x="9717175" y="685486"/>
            <a:ext cx="1267191" cy="73288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/>
              <a:t>ENTRE RIOS</a:t>
            </a:r>
            <a:endParaRPr lang="es-AR" sz="1400" dirty="0"/>
          </a:p>
        </p:txBody>
      </p:sp>
      <p:sp>
        <p:nvSpPr>
          <p:cNvPr id="87" name="Elipse 86"/>
          <p:cNvSpPr/>
          <p:nvPr/>
        </p:nvSpPr>
        <p:spPr>
          <a:xfrm>
            <a:off x="6572726" y="3829297"/>
            <a:ext cx="1232485" cy="73288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/>
              <a:t>LA PAMPA</a:t>
            </a:r>
            <a:endParaRPr lang="es-AR" sz="1400" dirty="0"/>
          </a:p>
        </p:txBody>
      </p:sp>
      <p:sp>
        <p:nvSpPr>
          <p:cNvPr id="89" name="Elipse 88"/>
          <p:cNvSpPr/>
          <p:nvPr/>
        </p:nvSpPr>
        <p:spPr>
          <a:xfrm>
            <a:off x="6816507" y="1075500"/>
            <a:ext cx="1324884" cy="73288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/>
              <a:t>CORDOBA</a:t>
            </a:r>
            <a:endParaRPr lang="es-AR" sz="1400" dirty="0"/>
          </a:p>
        </p:txBody>
      </p:sp>
      <p:sp>
        <p:nvSpPr>
          <p:cNvPr id="90" name="Elipse 89"/>
          <p:cNvSpPr/>
          <p:nvPr/>
        </p:nvSpPr>
        <p:spPr>
          <a:xfrm>
            <a:off x="6491770" y="5782936"/>
            <a:ext cx="1232485" cy="73288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/>
              <a:t>RIO NEGRO</a:t>
            </a:r>
            <a:endParaRPr lang="es-AR" sz="1400" dirty="0"/>
          </a:p>
        </p:txBody>
      </p:sp>
      <p:cxnSp>
        <p:nvCxnSpPr>
          <p:cNvPr id="94" name="Conector recto de flecha 93"/>
          <p:cNvCxnSpPr/>
          <p:nvPr/>
        </p:nvCxnSpPr>
        <p:spPr>
          <a:xfrm>
            <a:off x="9059137" y="1401686"/>
            <a:ext cx="388084" cy="818205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6" name="Conector recto de flecha 95"/>
          <p:cNvCxnSpPr/>
          <p:nvPr/>
        </p:nvCxnSpPr>
        <p:spPr>
          <a:xfrm flipH="1">
            <a:off x="9510665" y="1429099"/>
            <a:ext cx="662136" cy="806584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47" name="Grupo 46"/>
          <p:cNvGrpSpPr/>
          <p:nvPr/>
        </p:nvGrpSpPr>
        <p:grpSpPr>
          <a:xfrm>
            <a:off x="474586" y="1445350"/>
            <a:ext cx="3920223" cy="5217165"/>
            <a:chOff x="7686390" y="1429260"/>
            <a:chExt cx="3920223" cy="5217165"/>
          </a:xfrm>
        </p:grpSpPr>
        <p:pic>
          <p:nvPicPr>
            <p:cNvPr id="48" name="Picture 4" descr="Archivo:Argentina Buenos Aires location map.svg - Wikipedia, la  enciclopedia libr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390" y="1429260"/>
              <a:ext cx="3920223" cy="521716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0" name="Elipse 49"/>
            <p:cNvSpPr/>
            <p:nvPr/>
          </p:nvSpPr>
          <p:spPr>
            <a:xfrm>
              <a:off x="9116840" y="5160475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1" name="Elipse 50"/>
            <p:cNvSpPr/>
            <p:nvPr/>
          </p:nvSpPr>
          <p:spPr>
            <a:xfrm>
              <a:off x="8419723" y="5060887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2" name="Elipse 51"/>
            <p:cNvSpPr/>
            <p:nvPr/>
          </p:nvSpPr>
          <p:spPr>
            <a:xfrm>
              <a:off x="10846052" y="4436198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4" name="Elipse 53"/>
            <p:cNvSpPr/>
            <p:nvPr/>
          </p:nvSpPr>
          <p:spPr>
            <a:xfrm>
              <a:off x="9759636" y="3883937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5" name="Elipse 54"/>
            <p:cNvSpPr/>
            <p:nvPr/>
          </p:nvSpPr>
          <p:spPr>
            <a:xfrm>
              <a:off x="9017252" y="3476531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7" name="Elipse 56"/>
            <p:cNvSpPr/>
            <p:nvPr/>
          </p:nvSpPr>
          <p:spPr>
            <a:xfrm>
              <a:off x="9388444" y="2247524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9" name="Elipse 58"/>
            <p:cNvSpPr/>
            <p:nvPr/>
          </p:nvSpPr>
          <p:spPr>
            <a:xfrm>
              <a:off x="10502020" y="2563866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cxnSp>
        <p:nvCxnSpPr>
          <p:cNvPr id="66" name="Conector recto de flecha 65"/>
          <p:cNvCxnSpPr/>
          <p:nvPr/>
        </p:nvCxnSpPr>
        <p:spPr>
          <a:xfrm>
            <a:off x="3389804" y="2717419"/>
            <a:ext cx="303222" cy="1715327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de flecha 66"/>
          <p:cNvCxnSpPr/>
          <p:nvPr/>
        </p:nvCxnSpPr>
        <p:spPr>
          <a:xfrm flipV="1">
            <a:off x="1307507" y="2711014"/>
            <a:ext cx="1982709" cy="2359406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Elipse 67"/>
          <p:cNvSpPr/>
          <p:nvPr/>
        </p:nvSpPr>
        <p:spPr>
          <a:xfrm>
            <a:off x="1601028" y="1663018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9" name="Elipse 68"/>
          <p:cNvSpPr/>
          <p:nvPr/>
        </p:nvSpPr>
        <p:spPr>
          <a:xfrm>
            <a:off x="1222293" y="2936213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1" name="Elipse 70"/>
          <p:cNvSpPr/>
          <p:nvPr/>
        </p:nvSpPr>
        <p:spPr>
          <a:xfrm>
            <a:off x="1348628" y="4616814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2" name="Elipse 71"/>
          <p:cNvSpPr/>
          <p:nvPr/>
        </p:nvSpPr>
        <p:spPr>
          <a:xfrm>
            <a:off x="637861" y="4528841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3" name="Elipse 72"/>
          <p:cNvSpPr/>
          <p:nvPr/>
        </p:nvSpPr>
        <p:spPr>
          <a:xfrm>
            <a:off x="2005384" y="3352862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5" name="Elipse 74"/>
          <p:cNvSpPr/>
          <p:nvPr/>
        </p:nvSpPr>
        <p:spPr>
          <a:xfrm>
            <a:off x="3023517" y="3930394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Flecha a la derecha con muesca 5"/>
          <p:cNvSpPr/>
          <p:nvPr/>
        </p:nvSpPr>
        <p:spPr>
          <a:xfrm>
            <a:off x="3430915" y="5336308"/>
            <a:ext cx="2924673" cy="893256"/>
          </a:xfrm>
          <a:prstGeom prst="notch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ACTUAL / PROYECTADO</a:t>
            </a:r>
            <a:endParaRPr lang="es-AR" dirty="0"/>
          </a:p>
        </p:txBody>
      </p:sp>
      <p:cxnSp>
        <p:nvCxnSpPr>
          <p:cNvPr id="76" name="Conector recto de flecha 75"/>
          <p:cNvCxnSpPr/>
          <p:nvPr/>
        </p:nvCxnSpPr>
        <p:spPr>
          <a:xfrm>
            <a:off x="5087662" y="2279322"/>
            <a:ext cx="585428" cy="6640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/>
          <p:cNvCxnSpPr/>
          <p:nvPr/>
        </p:nvCxnSpPr>
        <p:spPr>
          <a:xfrm>
            <a:off x="5089711" y="2563866"/>
            <a:ext cx="58133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9" name="Conector recto de flecha 78"/>
          <p:cNvCxnSpPr/>
          <p:nvPr/>
        </p:nvCxnSpPr>
        <p:spPr>
          <a:xfrm flipV="1">
            <a:off x="5104844" y="2839767"/>
            <a:ext cx="551064" cy="2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1" name="Elipse 80"/>
          <p:cNvSpPr/>
          <p:nvPr/>
        </p:nvSpPr>
        <p:spPr>
          <a:xfrm>
            <a:off x="5133211" y="3062372"/>
            <a:ext cx="494330" cy="494330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2" name="CuadroTexto 31"/>
          <p:cNvSpPr txBox="1"/>
          <p:nvPr/>
        </p:nvSpPr>
        <p:spPr>
          <a:xfrm>
            <a:off x="5760493" y="2109725"/>
            <a:ext cx="1564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Aéreo Directo</a:t>
            </a:r>
            <a:endParaRPr lang="es-AR" sz="1400" dirty="0"/>
          </a:p>
        </p:txBody>
      </p:sp>
      <p:sp>
        <p:nvSpPr>
          <p:cNvPr id="82" name="CuadroTexto 81"/>
          <p:cNvSpPr txBox="1"/>
          <p:nvPr/>
        </p:nvSpPr>
        <p:spPr>
          <a:xfrm>
            <a:off x="5753086" y="2393552"/>
            <a:ext cx="1564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Corredores aéreos</a:t>
            </a:r>
            <a:endParaRPr lang="es-AR" sz="1400" dirty="0"/>
          </a:p>
        </p:txBody>
      </p:sp>
      <p:sp>
        <p:nvSpPr>
          <p:cNvPr id="83" name="CuadroTexto 82"/>
          <p:cNvSpPr txBox="1"/>
          <p:nvPr/>
        </p:nvSpPr>
        <p:spPr>
          <a:xfrm>
            <a:off x="5762749" y="3047927"/>
            <a:ext cx="1564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Conectividad terrestre</a:t>
            </a:r>
            <a:endParaRPr lang="es-AR" sz="1400" dirty="0"/>
          </a:p>
        </p:txBody>
      </p:sp>
      <p:sp>
        <p:nvSpPr>
          <p:cNvPr id="84" name="CuadroTexto 83"/>
          <p:cNvSpPr txBox="1"/>
          <p:nvPr/>
        </p:nvSpPr>
        <p:spPr>
          <a:xfrm>
            <a:off x="5739256" y="2685878"/>
            <a:ext cx="1564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Interprovincial</a:t>
            </a:r>
            <a:endParaRPr lang="es-AR" sz="1400" dirty="0"/>
          </a:p>
        </p:txBody>
      </p:sp>
      <p:sp>
        <p:nvSpPr>
          <p:cNvPr id="33" name="Marcador de número de diapositiva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11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81283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/>
          <p:cNvSpPr/>
          <p:nvPr/>
        </p:nvSpPr>
        <p:spPr>
          <a:xfrm>
            <a:off x="2145671" y="606582"/>
            <a:ext cx="7423842" cy="99588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/>
              <a:t>Caso de aplicación provincial: Buenos Aires</a:t>
            </a:r>
          </a:p>
          <a:p>
            <a:pPr algn="ctr"/>
            <a:r>
              <a:rPr lang="es-ES" sz="2400" dirty="0"/>
              <a:t>ETAPA 2 </a:t>
            </a:r>
            <a:endParaRPr lang="es-AR" sz="2400" dirty="0"/>
          </a:p>
        </p:txBody>
      </p:sp>
      <p:grpSp>
        <p:nvGrpSpPr>
          <p:cNvPr id="2" name="Grupo 1"/>
          <p:cNvGrpSpPr/>
          <p:nvPr/>
        </p:nvGrpSpPr>
        <p:grpSpPr>
          <a:xfrm>
            <a:off x="633744" y="4164590"/>
            <a:ext cx="10583501" cy="1095474"/>
            <a:chOff x="633744" y="3567061"/>
            <a:chExt cx="10583501" cy="1095474"/>
          </a:xfrm>
        </p:grpSpPr>
        <p:sp>
          <p:nvSpPr>
            <p:cNvPr id="4" name="Rectángulo 3"/>
            <p:cNvSpPr/>
            <p:nvPr/>
          </p:nvSpPr>
          <p:spPr>
            <a:xfrm>
              <a:off x="633744" y="3567061"/>
              <a:ext cx="2290526" cy="10954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RELEVAMIENTO DE INFORMACION</a:t>
              </a:r>
              <a:endParaRPr lang="es-AR" dirty="0"/>
            </a:p>
          </p:txBody>
        </p:sp>
        <p:sp>
          <p:nvSpPr>
            <p:cNvPr id="6" name="Rectángulo 5"/>
            <p:cNvSpPr/>
            <p:nvPr/>
          </p:nvSpPr>
          <p:spPr>
            <a:xfrm>
              <a:off x="3419194" y="3567061"/>
              <a:ext cx="2263366" cy="10954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ANALISIS DE INFORMACION</a:t>
              </a:r>
              <a:endParaRPr lang="es-AR" dirty="0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8917667" y="3567062"/>
              <a:ext cx="2299578" cy="1095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DISEÑO DE PROPUESTA</a:t>
              </a:r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6177484" y="3567061"/>
              <a:ext cx="2245258" cy="10954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DEFINICION DEL ESCENARIO</a:t>
              </a:r>
              <a:endParaRPr lang="es-AR" dirty="0"/>
            </a:p>
          </p:txBody>
        </p:sp>
      </p:grpSp>
      <p:sp>
        <p:nvSpPr>
          <p:cNvPr id="7" name="Rectángulo redondeado 6"/>
          <p:cNvSpPr/>
          <p:nvPr/>
        </p:nvSpPr>
        <p:spPr>
          <a:xfrm>
            <a:off x="2145671" y="2385586"/>
            <a:ext cx="7423842" cy="99588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/>
              <a:t>Plan económico financiero y legal</a:t>
            </a:r>
            <a:endParaRPr lang="es-AR" sz="2400" dirty="0"/>
          </a:p>
        </p:txBody>
      </p:sp>
      <p:sp>
        <p:nvSpPr>
          <p:cNvPr id="10" name="Flecha derecha 9"/>
          <p:cNvSpPr/>
          <p:nvPr/>
        </p:nvSpPr>
        <p:spPr>
          <a:xfrm>
            <a:off x="2924270" y="4413387"/>
            <a:ext cx="494924" cy="597879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Flecha derecha 10"/>
          <p:cNvSpPr/>
          <p:nvPr/>
        </p:nvSpPr>
        <p:spPr>
          <a:xfrm>
            <a:off x="5682560" y="4417912"/>
            <a:ext cx="494924" cy="597879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Flecha derecha 11"/>
          <p:cNvSpPr/>
          <p:nvPr/>
        </p:nvSpPr>
        <p:spPr>
          <a:xfrm>
            <a:off x="8422742" y="4413387"/>
            <a:ext cx="494924" cy="597879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CuadroTexto 2"/>
          <p:cNvSpPr txBox="1"/>
          <p:nvPr/>
        </p:nvSpPr>
        <p:spPr>
          <a:xfrm>
            <a:off x="2175902" y="5758928"/>
            <a:ext cx="7508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/>
              <a:t>EN DESARROLLO</a:t>
            </a:r>
            <a:endParaRPr lang="es-AR" sz="32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12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25094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/>
          <p:cNvSpPr/>
          <p:nvPr/>
        </p:nvSpPr>
        <p:spPr>
          <a:xfrm>
            <a:off x="2026467" y="477109"/>
            <a:ext cx="8120958" cy="18197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sz="3200" dirty="0"/>
              <a:t>MODELO ARGENTINO DE CONECTIVIDAD </a:t>
            </a:r>
          </a:p>
          <a:p>
            <a:pPr algn="ctr">
              <a:lnSpc>
                <a:spcPct val="150000"/>
              </a:lnSpc>
            </a:pPr>
            <a:r>
              <a:rPr lang="es-ES" sz="3200" dirty="0"/>
              <a:t>“INTEGRACION DEL TERRITORIO NACIONAL”</a:t>
            </a:r>
            <a:endParaRPr lang="es-AR" sz="3200"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2</a:t>
            </a:fld>
            <a:endParaRPr lang="es-AR"/>
          </a:p>
        </p:txBody>
      </p:sp>
      <p:sp>
        <p:nvSpPr>
          <p:cNvPr id="3" name="Rectángulo 2"/>
          <p:cNvSpPr/>
          <p:nvPr/>
        </p:nvSpPr>
        <p:spPr>
          <a:xfrm>
            <a:off x="4867746" y="4008427"/>
            <a:ext cx="2438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1" dirty="0"/>
              <a:t>Juan Domingo Perón</a:t>
            </a:r>
            <a:endParaRPr lang="es-AR" sz="2000" i="1" dirty="0"/>
          </a:p>
        </p:txBody>
      </p:sp>
      <p:sp>
        <p:nvSpPr>
          <p:cNvPr id="5" name="Rectángulo 4"/>
          <p:cNvSpPr/>
          <p:nvPr/>
        </p:nvSpPr>
        <p:spPr>
          <a:xfrm>
            <a:off x="3038946" y="4733731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000" dirty="0"/>
              <a:t>“La </a:t>
            </a:r>
            <a:r>
              <a:rPr lang="es-ES" sz="2000" b="1" dirty="0"/>
              <a:t>conectividad</a:t>
            </a:r>
            <a:r>
              <a:rPr lang="es-ES" sz="2000" dirty="0"/>
              <a:t> es un derecho fundamental que permite el desarrollo y la </a:t>
            </a:r>
            <a:r>
              <a:rPr lang="es-ES" sz="2000" b="1" dirty="0"/>
              <a:t>inclusión social</a:t>
            </a:r>
            <a:r>
              <a:rPr lang="es-ES" sz="2000" dirty="0"/>
              <a:t>. Debemos garantizar que todos los ciudadanos tengan </a:t>
            </a:r>
            <a:r>
              <a:rPr lang="es-ES" sz="2000" b="1" dirty="0"/>
              <a:t>acceso a las mismas oportunidades</a:t>
            </a:r>
            <a:r>
              <a:rPr lang="es-ES" sz="2000" dirty="0"/>
              <a:t>.”</a:t>
            </a:r>
            <a:endParaRPr lang="es-AR" sz="2000" dirty="0"/>
          </a:p>
        </p:txBody>
      </p:sp>
      <p:sp>
        <p:nvSpPr>
          <p:cNvPr id="6" name="Rectángulo 5"/>
          <p:cNvSpPr/>
          <p:nvPr/>
        </p:nvSpPr>
        <p:spPr>
          <a:xfrm>
            <a:off x="3038946" y="2803108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000" dirty="0"/>
              <a:t>“Un país </a:t>
            </a:r>
            <a:r>
              <a:rPr lang="es-ES" sz="2000" b="1" dirty="0"/>
              <a:t>unido </a:t>
            </a:r>
            <a:r>
              <a:rPr lang="es-ES" sz="2000" dirty="0"/>
              <a:t>es un país que avanza. La </a:t>
            </a:r>
            <a:r>
              <a:rPr lang="es-ES" sz="2000" b="1" dirty="0"/>
              <a:t>conectividad</a:t>
            </a:r>
            <a:r>
              <a:rPr lang="es-ES" sz="2000" dirty="0"/>
              <a:t> entre sus regiones es la base para el desarrollo y la integración.”</a:t>
            </a:r>
            <a:endParaRPr lang="es-AR" sz="2000" dirty="0"/>
          </a:p>
        </p:txBody>
      </p:sp>
      <p:sp>
        <p:nvSpPr>
          <p:cNvPr id="7" name="Rectángulo 6"/>
          <p:cNvSpPr/>
          <p:nvPr/>
        </p:nvSpPr>
        <p:spPr>
          <a:xfrm>
            <a:off x="4540016" y="6171684"/>
            <a:ext cx="34307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i="1" dirty="0"/>
              <a:t>Cristina Fernández de Kirchner</a:t>
            </a:r>
            <a:endParaRPr lang="es-AR" sz="2000" i="1" dirty="0"/>
          </a:p>
        </p:txBody>
      </p:sp>
    </p:spTree>
    <p:extLst>
      <p:ext uri="{BB962C8B-B14F-4D97-AF65-F5344CB8AC3E}">
        <p14:creationId xmlns:p14="http://schemas.microsoft.com/office/powerpoint/2010/main" val="2081551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/>
          <p:cNvSpPr/>
          <p:nvPr/>
        </p:nvSpPr>
        <p:spPr>
          <a:xfrm>
            <a:off x="2145671" y="488887"/>
            <a:ext cx="7423842" cy="9958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/>
              <a:t>ETAPAS DEL DESARROLLO DEL PROYECTO</a:t>
            </a:r>
            <a:endParaRPr lang="es-AR" sz="2400" dirty="0"/>
          </a:p>
        </p:txBody>
      </p:sp>
      <p:sp>
        <p:nvSpPr>
          <p:cNvPr id="2" name="Rectángulo 1"/>
          <p:cNvSpPr/>
          <p:nvPr/>
        </p:nvSpPr>
        <p:spPr>
          <a:xfrm>
            <a:off x="751437" y="3462949"/>
            <a:ext cx="2788467" cy="110905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CASO DE APLICACIÓN PROVINCIAL </a:t>
            </a:r>
          </a:p>
          <a:p>
            <a:pPr algn="ctr"/>
            <a:r>
              <a:rPr lang="es-ES" b="1" dirty="0"/>
              <a:t>provincia de Buenos Aires</a:t>
            </a:r>
            <a:endParaRPr lang="es-AR" b="1" dirty="0"/>
          </a:p>
        </p:txBody>
      </p:sp>
      <p:sp>
        <p:nvSpPr>
          <p:cNvPr id="15" name="Rectángulo 14"/>
          <p:cNvSpPr/>
          <p:nvPr/>
        </p:nvSpPr>
        <p:spPr>
          <a:xfrm>
            <a:off x="4356980" y="3462949"/>
            <a:ext cx="2788467" cy="110905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APLICACIÓN A DEMAS PROVINCIAS</a:t>
            </a:r>
            <a:endParaRPr lang="es-AR" b="1" dirty="0"/>
          </a:p>
        </p:txBody>
      </p:sp>
      <p:sp>
        <p:nvSpPr>
          <p:cNvPr id="16" name="Rectángulo 15"/>
          <p:cNvSpPr/>
          <p:nvPr/>
        </p:nvSpPr>
        <p:spPr>
          <a:xfrm>
            <a:off x="7962523" y="3462949"/>
            <a:ext cx="2788467" cy="11090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INTEGRACION NACIONAL DEL TERRITORIO ARGENTINO</a:t>
            </a:r>
            <a:endParaRPr lang="es-AR" b="1" dirty="0"/>
          </a:p>
        </p:txBody>
      </p:sp>
      <p:sp>
        <p:nvSpPr>
          <p:cNvPr id="3" name="Flecha derecha 2"/>
          <p:cNvSpPr/>
          <p:nvPr/>
        </p:nvSpPr>
        <p:spPr>
          <a:xfrm>
            <a:off x="751437" y="2498757"/>
            <a:ext cx="9999553" cy="651849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Rectángulo redondeado 4"/>
          <p:cNvSpPr/>
          <p:nvPr/>
        </p:nvSpPr>
        <p:spPr>
          <a:xfrm>
            <a:off x="751437" y="4906978"/>
            <a:ext cx="2788467" cy="1285593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/>
              <a:t>Propuesta de </a:t>
            </a:r>
            <a:r>
              <a:rPr lang="es-ES" b="1" dirty="0"/>
              <a:t>conectividad multimodal</a:t>
            </a:r>
            <a:r>
              <a:rPr lang="es-ES" dirty="0"/>
              <a:t> de provincia de Buenos Aires </a:t>
            </a:r>
            <a:endParaRPr lang="es-AR" dirty="0"/>
          </a:p>
        </p:txBody>
      </p:sp>
      <p:sp>
        <p:nvSpPr>
          <p:cNvPr id="18" name="Rectángulo redondeado 17"/>
          <p:cNvSpPr/>
          <p:nvPr/>
        </p:nvSpPr>
        <p:spPr>
          <a:xfrm>
            <a:off x="4356979" y="4906978"/>
            <a:ext cx="2788467" cy="1285593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/>
              <a:t>Adecuación</a:t>
            </a:r>
            <a:r>
              <a:rPr lang="es-ES" dirty="0"/>
              <a:t> del modelo a las demás provincias con sus naturalezas particulares</a:t>
            </a:r>
            <a:endParaRPr lang="es-AR" dirty="0"/>
          </a:p>
        </p:txBody>
      </p:sp>
      <p:sp>
        <p:nvSpPr>
          <p:cNvPr id="19" name="Rectángulo redondeado 18"/>
          <p:cNvSpPr/>
          <p:nvPr/>
        </p:nvSpPr>
        <p:spPr>
          <a:xfrm>
            <a:off x="7962523" y="4906978"/>
            <a:ext cx="2788467" cy="1285593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/>
              <a:t>Integración de los modelos provinciales para </a:t>
            </a:r>
            <a:r>
              <a:rPr lang="es-ES" b="1" dirty="0"/>
              <a:t>el modelo de conectividad nacional</a:t>
            </a:r>
            <a:endParaRPr lang="es-AR" b="1" dirty="0"/>
          </a:p>
        </p:txBody>
      </p:sp>
      <p:sp>
        <p:nvSpPr>
          <p:cNvPr id="4" name="Elipse 3"/>
          <p:cNvSpPr/>
          <p:nvPr/>
        </p:nvSpPr>
        <p:spPr>
          <a:xfrm>
            <a:off x="497941" y="3286408"/>
            <a:ext cx="488887" cy="4888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1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4112535" y="3286408"/>
            <a:ext cx="488887" cy="4888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2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7718079" y="3286407"/>
            <a:ext cx="488887" cy="4888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3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56705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/>
          <p:cNvSpPr/>
          <p:nvPr/>
        </p:nvSpPr>
        <p:spPr>
          <a:xfrm>
            <a:off x="2145671" y="869133"/>
            <a:ext cx="7423842" cy="99588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Caso de aplicación provincial: Buenos Aires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1267485" y="3082703"/>
            <a:ext cx="4055953" cy="182427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/>
              <a:t>ETAPA 1</a:t>
            </a:r>
          </a:p>
          <a:p>
            <a:pPr algn="ctr"/>
            <a:r>
              <a:rPr lang="es-ES" sz="2400" dirty="0"/>
              <a:t>Plan técnico y lineamientos operativos</a:t>
            </a:r>
            <a:endParaRPr lang="es-AR" sz="2400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6301211" y="3082703"/>
            <a:ext cx="4055953" cy="182427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/>
              <a:t>ETAPA 2</a:t>
            </a:r>
          </a:p>
          <a:p>
            <a:pPr algn="ctr"/>
            <a:r>
              <a:rPr lang="es-ES" sz="2400" dirty="0"/>
              <a:t>Plan económico financiero y legal</a:t>
            </a:r>
            <a:endParaRPr lang="es-AR" sz="24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72388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/>
          <p:cNvSpPr/>
          <p:nvPr/>
        </p:nvSpPr>
        <p:spPr>
          <a:xfrm>
            <a:off x="2145671" y="606582"/>
            <a:ext cx="7423842" cy="99588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/>
              <a:t>Caso de aplicación provincial: Buenos Aires</a:t>
            </a:r>
          </a:p>
          <a:p>
            <a:pPr algn="ctr"/>
            <a:r>
              <a:rPr lang="es-ES" sz="2400" dirty="0"/>
              <a:t>ETAPA 1 </a:t>
            </a:r>
            <a:endParaRPr lang="es-AR" sz="2400" dirty="0"/>
          </a:p>
        </p:txBody>
      </p:sp>
      <p:grpSp>
        <p:nvGrpSpPr>
          <p:cNvPr id="2" name="Grupo 1"/>
          <p:cNvGrpSpPr/>
          <p:nvPr/>
        </p:nvGrpSpPr>
        <p:grpSpPr>
          <a:xfrm>
            <a:off x="633744" y="4164590"/>
            <a:ext cx="10583501" cy="1095474"/>
            <a:chOff x="633744" y="3567061"/>
            <a:chExt cx="10583501" cy="1095474"/>
          </a:xfrm>
        </p:grpSpPr>
        <p:sp>
          <p:nvSpPr>
            <p:cNvPr id="4" name="Rectángulo 3"/>
            <p:cNvSpPr/>
            <p:nvPr/>
          </p:nvSpPr>
          <p:spPr>
            <a:xfrm>
              <a:off x="633744" y="3567061"/>
              <a:ext cx="2290526" cy="10954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RELEVAMIENTO DE INFORMACION</a:t>
              </a:r>
              <a:endParaRPr lang="es-AR" dirty="0"/>
            </a:p>
          </p:txBody>
        </p:sp>
        <p:sp>
          <p:nvSpPr>
            <p:cNvPr id="6" name="Rectángulo 5"/>
            <p:cNvSpPr/>
            <p:nvPr/>
          </p:nvSpPr>
          <p:spPr>
            <a:xfrm>
              <a:off x="3419194" y="3567061"/>
              <a:ext cx="2263366" cy="10954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ANALISIS DE INFORMACION</a:t>
              </a:r>
              <a:endParaRPr lang="es-AR" dirty="0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8917667" y="3567062"/>
              <a:ext cx="2299578" cy="1095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DISEÑO DE PROPUESTA</a:t>
              </a:r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6177484" y="3567061"/>
              <a:ext cx="2245258" cy="10954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DEFINICION DEL ESCENARIO</a:t>
              </a:r>
              <a:endParaRPr lang="es-AR" dirty="0"/>
            </a:p>
          </p:txBody>
        </p:sp>
      </p:grpSp>
      <p:sp>
        <p:nvSpPr>
          <p:cNvPr id="7" name="Rectángulo redondeado 6"/>
          <p:cNvSpPr/>
          <p:nvPr/>
        </p:nvSpPr>
        <p:spPr>
          <a:xfrm>
            <a:off x="2145671" y="2385586"/>
            <a:ext cx="7423842" cy="99588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/>
              <a:t>Plan técnico y lineamientos operativos</a:t>
            </a:r>
            <a:endParaRPr lang="es-AR" sz="2400" dirty="0"/>
          </a:p>
        </p:txBody>
      </p:sp>
      <p:sp>
        <p:nvSpPr>
          <p:cNvPr id="3" name="Flecha derecha 2"/>
          <p:cNvSpPr/>
          <p:nvPr/>
        </p:nvSpPr>
        <p:spPr>
          <a:xfrm>
            <a:off x="2924270" y="4413387"/>
            <a:ext cx="494924" cy="597879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Flecha derecha 9"/>
          <p:cNvSpPr/>
          <p:nvPr/>
        </p:nvSpPr>
        <p:spPr>
          <a:xfrm>
            <a:off x="5682560" y="4417912"/>
            <a:ext cx="494924" cy="597879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Flecha derecha 10"/>
          <p:cNvSpPr/>
          <p:nvPr/>
        </p:nvSpPr>
        <p:spPr>
          <a:xfrm>
            <a:off x="8422742" y="4413387"/>
            <a:ext cx="494924" cy="597879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3196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/>
          <p:cNvSpPr/>
          <p:nvPr/>
        </p:nvSpPr>
        <p:spPr>
          <a:xfrm>
            <a:off x="330362" y="217283"/>
            <a:ext cx="6400800" cy="95061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/>
              <a:t>CASO DE APLICACIÓN PROVINCIAL: </a:t>
            </a:r>
          </a:p>
          <a:p>
            <a:pPr algn="ctr"/>
            <a:r>
              <a:rPr lang="es-ES" sz="2000" dirty="0"/>
              <a:t>provincia de Buenos Aires </a:t>
            </a:r>
            <a:endParaRPr lang="es-AR" sz="2000" dirty="0"/>
          </a:p>
        </p:txBody>
      </p:sp>
      <p:sp>
        <p:nvSpPr>
          <p:cNvPr id="10" name="Rectángulo 9"/>
          <p:cNvSpPr/>
          <p:nvPr/>
        </p:nvSpPr>
        <p:spPr>
          <a:xfrm>
            <a:off x="330362" y="1577567"/>
            <a:ext cx="2589291" cy="769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RELEVAMIENTO DE INFORMACION</a:t>
            </a:r>
            <a:endParaRPr lang="es-AR" dirty="0"/>
          </a:p>
        </p:txBody>
      </p:sp>
      <p:sp>
        <p:nvSpPr>
          <p:cNvPr id="3" name="CuadroTexto 2"/>
          <p:cNvSpPr txBox="1"/>
          <p:nvPr/>
        </p:nvSpPr>
        <p:spPr>
          <a:xfrm>
            <a:off x="330362" y="2613660"/>
            <a:ext cx="22101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TIPO DE TRANSPORTE</a:t>
            </a:r>
          </a:p>
          <a:p>
            <a:endParaRPr lang="es-ES" dirty="0"/>
          </a:p>
          <a:p>
            <a:endParaRPr lang="es-ES" dirty="0"/>
          </a:p>
        </p:txBody>
      </p:sp>
      <p:grpSp>
        <p:nvGrpSpPr>
          <p:cNvPr id="6" name="Grupo 5"/>
          <p:cNvGrpSpPr/>
          <p:nvPr/>
        </p:nvGrpSpPr>
        <p:grpSpPr>
          <a:xfrm>
            <a:off x="7686390" y="1429260"/>
            <a:ext cx="3920223" cy="5217165"/>
            <a:chOff x="7686390" y="1429260"/>
            <a:chExt cx="3920223" cy="5217165"/>
          </a:xfrm>
        </p:grpSpPr>
        <p:pic>
          <p:nvPicPr>
            <p:cNvPr id="1028" name="Picture 4" descr="Archivo:Argentina Buenos Aires location map.svg - Wikipedia, la  enciclopedia libr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390" y="1429260"/>
              <a:ext cx="3920223" cy="521716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Elipse 1"/>
            <p:cNvSpPr/>
            <p:nvPr/>
          </p:nvSpPr>
          <p:spPr>
            <a:xfrm>
              <a:off x="9116840" y="5160475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7" name="Elipse 6"/>
            <p:cNvSpPr/>
            <p:nvPr/>
          </p:nvSpPr>
          <p:spPr>
            <a:xfrm>
              <a:off x="8419723" y="5060887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8" name="Elipse 7"/>
            <p:cNvSpPr/>
            <p:nvPr/>
          </p:nvSpPr>
          <p:spPr>
            <a:xfrm>
              <a:off x="10846052" y="4436198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1" name="Elipse 10"/>
            <p:cNvSpPr/>
            <p:nvPr/>
          </p:nvSpPr>
          <p:spPr>
            <a:xfrm>
              <a:off x="9759636" y="3883937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2" name="Elipse 11"/>
            <p:cNvSpPr/>
            <p:nvPr/>
          </p:nvSpPr>
          <p:spPr>
            <a:xfrm>
              <a:off x="9017252" y="3476531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3" name="Elipse 12"/>
            <p:cNvSpPr/>
            <p:nvPr/>
          </p:nvSpPr>
          <p:spPr>
            <a:xfrm>
              <a:off x="9388444" y="2247524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4" name="Elipse 13"/>
            <p:cNvSpPr/>
            <p:nvPr/>
          </p:nvSpPr>
          <p:spPr>
            <a:xfrm>
              <a:off x="10502020" y="2563866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15" name="CuadroTexto 14"/>
          <p:cNvSpPr txBox="1"/>
          <p:nvPr/>
        </p:nvSpPr>
        <p:spPr>
          <a:xfrm>
            <a:off x="5042779" y="2663454"/>
            <a:ext cx="24353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CARGA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16" name="CuadroTexto 15"/>
          <p:cNvSpPr txBox="1"/>
          <p:nvPr/>
        </p:nvSpPr>
        <p:spPr>
          <a:xfrm>
            <a:off x="2765835" y="2649874"/>
            <a:ext cx="20687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PERSONAS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17" name="Rectángulo redondeado 16"/>
          <p:cNvSpPr/>
          <p:nvPr/>
        </p:nvSpPr>
        <p:spPr>
          <a:xfrm>
            <a:off x="330362" y="3140420"/>
            <a:ext cx="2152460" cy="313363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colectivos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vehículos particulares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Tren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Aeronaves</a:t>
            </a:r>
          </a:p>
          <a:p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Fluvial</a:t>
            </a:r>
          </a:p>
        </p:txBody>
      </p:sp>
      <p:sp>
        <p:nvSpPr>
          <p:cNvPr id="18" name="Rectángulo redondeado 17"/>
          <p:cNvSpPr/>
          <p:nvPr/>
        </p:nvSpPr>
        <p:spPr>
          <a:xfrm>
            <a:off x="2860842" y="3140419"/>
            <a:ext cx="2118583" cy="313363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Flujo de personas entre localidades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Flujo interprovincial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Tipo de pasajero</a:t>
            </a:r>
          </a:p>
        </p:txBody>
      </p:sp>
      <p:sp>
        <p:nvSpPr>
          <p:cNvPr id="19" name="Rectángulo redondeado 18"/>
          <p:cNvSpPr/>
          <p:nvPr/>
        </p:nvSpPr>
        <p:spPr>
          <a:xfrm>
            <a:off x="5250868" y="3140420"/>
            <a:ext cx="2118583" cy="313363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Tipo de carga transportada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Cantidad de movimientos de carga</a:t>
            </a:r>
          </a:p>
        </p:txBody>
      </p:sp>
      <p:sp>
        <p:nvSpPr>
          <p:cNvPr id="20" name="Marcador de número de diapositiva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88005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4162330" y="3184559"/>
            <a:ext cx="3612333" cy="3524059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/>
              <a:t>Numero de habitantes</a:t>
            </a:r>
          </a:p>
          <a:p>
            <a:endParaRPr lang="es-ES" dirty="0"/>
          </a:p>
          <a:p>
            <a:r>
              <a:rPr lang="es-ES" dirty="0"/>
              <a:t>Flujo de personas</a:t>
            </a:r>
          </a:p>
          <a:p>
            <a:endParaRPr lang="es-ES" dirty="0"/>
          </a:p>
          <a:p>
            <a:r>
              <a:rPr lang="es-ES" dirty="0"/>
              <a:t>Flujo estacional</a:t>
            </a:r>
          </a:p>
          <a:p>
            <a:endParaRPr lang="es-ES" dirty="0"/>
          </a:p>
          <a:p>
            <a:r>
              <a:rPr lang="es-ES" dirty="0"/>
              <a:t>Flujo por producción y servicios</a:t>
            </a:r>
          </a:p>
          <a:p>
            <a:endParaRPr lang="es-ES" dirty="0"/>
          </a:p>
          <a:p>
            <a:r>
              <a:rPr lang="es-ES" dirty="0"/>
              <a:t>Producto bruto geográfico</a:t>
            </a:r>
          </a:p>
          <a:p>
            <a:endParaRPr lang="es-ES" dirty="0"/>
          </a:p>
          <a:p>
            <a:r>
              <a:rPr lang="es-ES" dirty="0"/>
              <a:t>Interés Estratégico geopolítico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668446" y="1406682"/>
            <a:ext cx="2589291" cy="769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ANALISIS DE INFORMACION</a:t>
            </a:r>
            <a:endParaRPr lang="es-AR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668446" y="217283"/>
            <a:ext cx="6400800" cy="95061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/>
              <a:t>Caso de aplicación provincial: Buenos Aires </a:t>
            </a:r>
            <a:endParaRPr lang="es-AR" sz="2000" dirty="0"/>
          </a:p>
        </p:txBody>
      </p:sp>
      <p:sp>
        <p:nvSpPr>
          <p:cNvPr id="9" name="Rectángulo redondeado 8"/>
          <p:cNvSpPr/>
          <p:nvPr/>
        </p:nvSpPr>
        <p:spPr>
          <a:xfrm>
            <a:off x="668446" y="3182292"/>
            <a:ext cx="2906163" cy="352632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/>
              <a:t>Definición de </a:t>
            </a:r>
            <a:r>
              <a:rPr lang="es-ES" sz="2400" b="1" dirty="0"/>
              <a:t>criterios para la selección </a:t>
            </a:r>
            <a:r>
              <a:rPr lang="es-ES" sz="2400" dirty="0"/>
              <a:t>de rutas y localidades a conectar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8362384" y="3182292"/>
            <a:ext cx="2691896" cy="352632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Localidades</a:t>
            </a:r>
            <a:r>
              <a:rPr lang="es-ES" sz="2400" dirty="0"/>
              <a:t> a conectar por la metodología </a:t>
            </a:r>
            <a:r>
              <a:rPr lang="es-ES" sz="2400" b="1" dirty="0"/>
              <a:t>multimodal de transporte</a:t>
            </a:r>
          </a:p>
        </p:txBody>
      </p:sp>
      <p:sp>
        <p:nvSpPr>
          <p:cNvPr id="3" name="Rectángulo redondeado 2"/>
          <p:cNvSpPr/>
          <p:nvPr/>
        </p:nvSpPr>
        <p:spPr>
          <a:xfrm>
            <a:off x="4162330" y="2434250"/>
            <a:ext cx="3612333" cy="4719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Variables </a:t>
            </a:r>
            <a:endParaRPr lang="es-AR" dirty="0"/>
          </a:p>
        </p:txBody>
      </p:sp>
      <p:sp>
        <p:nvSpPr>
          <p:cNvPr id="14" name="Rectángulo redondeado 13"/>
          <p:cNvSpPr/>
          <p:nvPr/>
        </p:nvSpPr>
        <p:spPr>
          <a:xfrm>
            <a:off x="8362385" y="2434250"/>
            <a:ext cx="2691896" cy="4719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Resultado</a:t>
            </a:r>
            <a:endParaRPr lang="es-AR" dirty="0"/>
          </a:p>
        </p:txBody>
      </p:sp>
      <p:sp>
        <p:nvSpPr>
          <p:cNvPr id="16" name="Rectángulo redondeado 15"/>
          <p:cNvSpPr/>
          <p:nvPr/>
        </p:nvSpPr>
        <p:spPr>
          <a:xfrm>
            <a:off x="668446" y="2443303"/>
            <a:ext cx="2906163" cy="4719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Entrada </a:t>
            </a:r>
            <a:endParaRPr lang="es-AR" dirty="0"/>
          </a:p>
        </p:txBody>
      </p:sp>
      <p:sp>
        <p:nvSpPr>
          <p:cNvPr id="4" name="Flecha a la derecha con muesca 3"/>
          <p:cNvSpPr/>
          <p:nvPr/>
        </p:nvSpPr>
        <p:spPr>
          <a:xfrm>
            <a:off x="3574609" y="2443303"/>
            <a:ext cx="587721" cy="462859"/>
          </a:xfrm>
          <a:prstGeom prst="notched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Flecha a la derecha con muesca 16"/>
          <p:cNvSpPr/>
          <p:nvPr/>
        </p:nvSpPr>
        <p:spPr>
          <a:xfrm>
            <a:off x="7774663" y="2452356"/>
            <a:ext cx="587721" cy="462859"/>
          </a:xfrm>
          <a:prstGeom prst="notched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7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45925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668446" y="1406682"/>
            <a:ext cx="2589291" cy="769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DFINICION DEL ESCENARIO</a:t>
            </a:r>
            <a:endParaRPr lang="es-AR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668446" y="217283"/>
            <a:ext cx="6400800" cy="95061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/>
              <a:t>Caso de aplicación provincial: Buenos Aires </a:t>
            </a:r>
            <a:endParaRPr lang="es-AR" sz="2000" dirty="0"/>
          </a:p>
        </p:txBody>
      </p:sp>
      <p:grpSp>
        <p:nvGrpSpPr>
          <p:cNvPr id="13" name="Grupo 12"/>
          <p:cNvGrpSpPr/>
          <p:nvPr/>
        </p:nvGrpSpPr>
        <p:grpSpPr>
          <a:xfrm>
            <a:off x="7686390" y="1429260"/>
            <a:ext cx="3920223" cy="5217165"/>
            <a:chOff x="7686390" y="1429260"/>
            <a:chExt cx="3920223" cy="5217165"/>
          </a:xfrm>
        </p:grpSpPr>
        <p:pic>
          <p:nvPicPr>
            <p:cNvPr id="15" name="Picture 4" descr="Archivo:Argentina Buenos Aires location map.svg - Wikipedia, la  enciclopedia libr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390" y="1429260"/>
              <a:ext cx="3920223" cy="521716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Elipse 17"/>
            <p:cNvSpPr/>
            <p:nvPr/>
          </p:nvSpPr>
          <p:spPr>
            <a:xfrm>
              <a:off x="9116840" y="5160475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9" name="Elipse 18"/>
            <p:cNvSpPr/>
            <p:nvPr/>
          </p:nvSpPr>
          <p:spPr>
            <a:xfrm>
              <a:off x="8419723" y="5060887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0" name="Elipse 19"/>
            <p:cNvSpPr/>
            <p:nvPr/>
          </p:nvSpPr>
          <p:spPr>
            <a:xfrm>
              <a:off x="10846052" y="4436198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1" name="Elipse 20"/>
            <p:cNvSpPr/>
            <p:nvPr/>
          </p:nvSpPr>
          <p:spPr>
            <a:xfrm>
              <a:off x="9759636" y="3883937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2" name="Elipse 21"/>
            <p:cNvSpPr/>
            <p:nvPr/>
          </p:nvSpPr>
          <p:spPr>
            <a:xfrm>
              <a:off x="9017252" y="3476531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3" name="Elipse 22"/>
            <p:cNvSpPr/>
            <p:nvPr/>
          </p:nvSpPr>
          <p:spPr>
            <a:xfrm>
              <a:off x="9388444" y="2247524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4" name="Elipse 23"/>
            <p:cNvSpPr/>
            <p:nvPr/>
          </p:nvSpPr>
          <p:spPr>
            <a:xfrm>
              <a:off x="10502020" y="2563866"/>
              <a:ext cx="99588" cy="995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cxnSp>
        <p:nvCxnSpPr>
          <p:cNvPr id="25" name="Conector recto de flecha 24"/>
          <p:cNvCxnSpPr/>
          <p:nvPr/>
        </p:nvCxnSpPr>
        <p:spPr>
          <a:xfrm>
            <a:off x="10601608" y="2701329"/>
            <a:ext cx="303222" cy="1715327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 flipV="1">
            <a:off x="8519311" y="2694924"/>
            <a:ext cx="1982709" cy="2359406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e 26"/>
          <p:cNvSpPr/>
          <p:nvPr/>
        </p:nvSpPr>
        <p:spPr>
          <a:xfrm>
            <a:off x="8812832" y="1646928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8" name="Elipse 27"/>
          <p:cNvSpPr/>
          <p:nvPr/>
        </p:nvSpPr>
        <p:spPr>
          <a:xfrm>
            <a:off x="8434097" y="2920123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9" name="Elipse 28"/>
          <p:cNvSpPr/>
          <p:nvPr/>
        </p:nvSpPr>
        <p:spPr>
          <a:xfrm>
            <a:off x="8560432" y="4600724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0" name="Elipse 29"/>
          <p:cNvSpPr/>
          <p:nvPr/>
        </p:nvSpPr>
        <p:spPr>
          <a:xfrm>
            <a:off x="7849665" y="4512751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1" name="Elipse 30"/>
          <p:cNvSpPr/>
          <p:nvPr/>
        </p:nvSpPr>
        <p:spPr>
          <a:xfrm>
            <a:off x="9217188" y="3336772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2" name="Elipse 31"/>
          <p:cNvSpPr/>
          <p:nvPr/>
        </p:nvSpPr>
        <p:spPr>
          <a:xfrm>
            <a:off x="10235321" y="3914304"/>
            <a:ext cx="1212404" cy="1212404"/>
          </a:xfrm>
          <a:prstGeom prst="ellipse">
            <a:avLst/>
          </a:prstGeom>
          <a:solidFill>
            <a:srgbClr val="5B9BD5">
              <a:alpha val="1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3" name="Rectángulo redondeado 32"/>
          <p:cNvSpPr/>
          <p:nvPr/>
        </p:nvSpPr>
        <p:spPr>
          <a:xfrm>
            <a:off x="668446" y="2750721"/>
            <a:ext cx="3612333" cy="3524059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/>
              <a:t>Numero de habitantes</a:t>
            </a:r>
          </a:p>
          <a:p>
            <a:endParaRPr lang="es-ES" dirty="0"/>
          </a:p>
          <a:p>
            <a:r>
              <a:rPr lang="es-ES" dirty="0"/>
              <a:t>Flujo de personas</a:t>
            </a:r>
          </a:p>
          <a:p>
            <a:endParaRPr lang="es-ES" dirty="0"/>
          </a:p>
          <a:p>
            <a:r>
              <a:rPr lang="es-ES" dirty="0"/>
              <a:t>Flujo estacional</a:t>
            </a:r>
          </a:p>
          <a:p>
            <a:endParaRPr lang="es-ES" dirty="0"/>
          </a:p>
          <a:p>
            <a:r>
              <a:rPr lang="es-ES" dirty="0"/>
              <a:t>Flujo por producción y servicios</a:t>
            </a:r>
          </a:p>
          <a:p>
            <a:endParaRPr lang="es-ES" dirty="0"/>
          </a:p>
          <a:p>
            <a:r>
              <a:rPr lang="es-ES" dirty="0"/>
              <a:t>Producto bruto geográfico</a:t>
            </a:r>
          </a:p>
          <a:p>
            <a:endParaRPr lang="es-ES" dirty="0"/>
          </a:p>
          <a:p>
            <a:r>
              <a:rPr lang="es-ES" dirty="0"/>
              <a:t>Interés Estratégico geopolítico</a:t>
            </a:r>
          </a:p>
        </p:txBody>
      </p:sp>
      <p:sp>
        <p:nvSpPr>
          <p:cNvPr id="34" name="Rectángulo redondeado 33"/>
          <p:cNvSpPr/>
          <p:nvPr/>
        </p:nvSpPr>
        <p:spPr>
          <a:xfrm>
            <a:off x="4562806" y="2786013"/>
            <a:ext cx="2906163" cy="352632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Conectividad actual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8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61456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13"/>
          <p:cNvSpPr/>
          <p:nvPr/>
        </p:nvSpPr>
        <p:spPr>
          <a:xfrm>
            <a:off x="452673" y="1407817"/>
            <a:ext cx="2453489" cy="769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DISEÑO DE PROPUESTA</a:t>
            </a:r>
            <a:endParaRPr lang="es-AR" dirty="0"/>
          </a:p>
        </p:txBody>
      </p:sp>
      <p:sp>
        <p:nvSpPr>
          <p:cNvPr id="5" name="Rectángulo redondeado 4"/>
          <p:cNvSpPr/>
          <p:nvPr/>
        </p:nvSpPr>
        <p:spPr>
          <a:xfrm>
            <a:off x="909874" y="2448959"/>
            <a:ext cx="3576117" cy="426191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/>
              <a:t>Red de colectivos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Urbano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Inter municipal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Interprovincial</a:t>
            </a:r>
          </a:p>
          <a:p>
            <a:pPr marL="342900" indent="-342900">
              <a:buFont typeface="+mj-lt"/>
              <a:buAutoNum type="arabicPeriod"/>
            </a:pPr>
            <a:endParaRPr lang="es-ES" dirty="0"/>
          </a:p>
          <a:p>
            <a:r>
              <a:rPr lang="es-ES" b="1" dirty="0"/>
              <a:t>Infraestructura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Terminales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Rutas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Talleres</a:t>
            </a:r>
          </a:p>
          <a:p>
            <a:pPr marL="342900" indent="-342900">
              <a:buFont typeface="+mj-lt"/>
              <a:buAutoNum type="arabicPeriod"/>
            </a:pPr>
            <a:endParaRPr lang="es-ES" dirty="0"/>
          </a:p>
          <a:p>
            <a:r>
              <a:rPr lang="es-ES" b="1" dirty="0"/>
              <a:t>Personal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Choferes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mecánicos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Personal administrativo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6726728" y="2448959"/>
            <a:ext cx="3576117" cy="430266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/>
              <a:t>Aeronaves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Tipo de aeronaves</a:t>
            </a:r>
          </a:p>
          <a:p>
            <a:pPr marL="342900" indent="-342900">
              <a:buFont typeface="+mj-lt"/>
              <a:buAutoNum type="arabicPeriod"/>
            </a:pPr>
            <a:endParaRPr lang="es-ES" dirty="0"/>
          </a:p>
          <a:p>
            <a:r>
              <a:rPr lang="es-ES" b="1" dirty="0"/>
              <a:t>Rutas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Corredores de conectividad</a:t>
            </a:r>
          </a:p>
          <a:p>
            <a:pPr marL="342900" indent="-342900">
              <a:buFont typeface="+mj-lt"/>
              <a:buAutoNum type="arabicPeriod"/>
            </a:pPr>
            <a:endParaRPr lang="es-ES" dirty="0"/>
          </a:p>
          <a:p>
            <a:r>
              <a:rPr lang="es-ES" b="1" dirty="0"/>
              <a:t>Infraestructura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Aeropuertos, Aeródromos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Talleres</a:t>
            </a:r>
          </a:p>
          <a:p>
            <a:pPr marL="342900" indent="-342900">
              <a:buFont typeface="+mj-lt"/>
              <a:buAutoNum type="arabicPeriod"/>
            </a:pPr>
            <a:endParaRPr lang="es-ES" dirty="0"/>
          </a:p>
          <a:p>
            <a:r>
              <a:rPr lang="es-ES" b="1" dirty="0"/>
              <a:t>Personal 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Pilotos mecánicos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Personal administrativo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452673" y="217283"/>
            <a:ext cx="6400800" cy="95061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/>
              <a:t>Caso de aplicación provincial: Buenos Aires </a:t>
            </a:r>
            <a:endParaRPr lang="es-AR" sz="2000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3813773" y="2168315"/>
            <a:ext cx="2372008" cy="869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Variables en red de conectividad terrestre</a:t>
            </a:r>
            <a:endParaRPr lang="es-AR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9544621" y="2168315"/>
            <a:ext cx="2215831" cy="869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Variables en red de conectividad Aérea</a:t>
            </a:r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CEF3-D860-4623-8CFB-A919E24AFAAE}" type="slidenum">
              <a:rPr lang="es-AR" smtClean="0"/>
              <a:t>9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61465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12994</TotalTime>
  <Words>497</Words>
  <Application>Microsoft Macintosh PowerPoint</Application>
  <PresentationFormat>Panorámica</PresentationFormat>
  <Paragraphs>163</Paragraphs>
  <Slides>12</Slides>
  <Notes>1</Notes>
  <HiddenSlides>5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</dc:creator>
  <cp:lastModifiedBy>Microsoft Office User</cp:lastModifiedBy>
  <cp:revision>63</cp:revision>
  <cp:lastPrinted>2024-10-02T13:55:18Z</cp:lastPrinted>
  <dcterms:created xsi:type="dcterms:W3CDTF">2024-07-08T20:07:51Z</dcterms:created>
  <dcterms:modified xsi:type="dcterms:W3CDTF">2024-10-10T14:00:26Z</dcterms:modified>
</cp:coreProperties>
</file>