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3" r:id="rId1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2" autoAdjust="0"/>
    <p:restoredTop sz="94291" autoAdjust="0"/>
  </p:normalViewPr>
  <p:slideViewPr>
    <p:cSldViewPr snapToGrid="0">
      <p:cViewPr varScale="1">
        <p:scale>
          <a:sx n="57" d="100"/>
          <a:sy n="57" d="100"/>
        </p:scale>
        <p:origin x="-114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Hugo\Downloads\ENCUESTA\Encuesta%20sobre%20empleo%20publico%20(respuesta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autoTitleDeleted val="1"/>
    <c:view3D>
      <c:rotX val="75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161835748792272E-2"/>
          <c:y val="8.7654186083882396E-2"/>
          <c:w val="0.84842995169082136"/>
          <c:h val="0.74824961165568615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94-4F2B-9EA2-0DED37E24A25}"/>
              </c:ext>
            </c:extLst>
          </c:dPt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94-4F2B-9EA2-0DED37E24A25}"/>
              </c:ext>
            </c:extLst>
          </c:dPt>
          <c:dLbls>
            <c:dLbl>
              <c:idx val="0"/>
              <c:layout>
                <c:manualLayout>
                  <c:x val="5.2795560880976838E-2"/>
                  <c:y val="-0.219630831860303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378 (65%)</a:t>
                    </a:r>
                    <a:endParaRPr lang="en-US" dirty="0"/>
                  </a:p>
                </c:rich>
              </c:tx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94-4F2B-9EA2-0DED37E24A25}"/>
                </c:ext>
              </c:extLst>
            </c:dLbl>
            <c:dLbl>
              <c:idx val="1"/>
              <c:layout>
                <c:manualLayout>
                  <c:x val="-1.8812383506409524E-2"/>
                  <c:y val="8.49086721302694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202 (35%)</a:t>
                    </a:r>
                    <a:endParaRPr lang="en-US" dirty="0"/>
                  </a:p>
                </c:rich>
              </c:tx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94-4F2B-9EA2-0DED37E24A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Sheet1!$A$3:$A$4</c:f>
              <c:strCache>
                <c:ptCount val="2"/>
                <c:pt idx="0">
                  <c:v>CONTRATADO</c:v>
                </c:pt>
                <c:pt idx="1">
                  <c:v>PERMANENTE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378</c:v>
                </c:pt>
                <c:pt idx="1">
                  <c:v>202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D94-4F2B-9EA2-0DED37E24A25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E4-4068-ADE9-CA2F80561A9B}"/>
              </c:ext>
            </c:extLst>
          </c:dPt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E4-4068-ADE9-CA2F80561A9B}"/>
              </c:ext>
            </c:extLst>
          </c:dPt>
          <c:dLbls>
            <c:dLbl>
              <c:idx val="0"/>
              <c:layout>
                <c:manualLayout>
                  <c:x val="-2.9694311308912476E-2"/>
                  <c:y val="-4.4295570695726254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E4-4068-ADE9-CA2F80561A9B}"/>
                </c:ext>
              </c:extLst>
            </c:dLbl>
            <c:dLbl>
              <c:idx val="1"/>
              <c:layout>
                <c:manualLayout>
                  <c:x val="-2.7882241621971192E-2"/>
                  <c:y val="2.6359938023660788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E4-4068-ADE9-CA2F80561A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Sheet1!$A$66:$A$67</c:f>
              <c:strCache>
                <c:ptCount val="2"/>
                <c:pt idx="0">
                  <c:v>Positivo</c:v>
                </c:pt>
                <c:pt idx="1">
                  <c:v>Negativo</c:v>
                </c:pt>
              </c:strCache>
            </c:strRef>
          </c:cat>
          <c:val>
            <c:numRef>
              <c:f>Sheet1!$B$66:$B$67</c:f>
              <c:numCache>
                <c:formatCode>General</c:formatCode>
                <c:ptCount val="2"/>
                <c:pt idx="0">
                  <c:v>57</c:v>
                </c:pt>
                <c:pt idx="1">
                  <c:v>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E4-4068-ADE9-CA2F80561A9B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1C-4B4D-BD28-951EBBA38894}"/>
              </c:ext>
            </c:extLst>
          </c:dPt>
          <c:dPt>
            <c:idx val="1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1C-4B4D-BD28-951EBBA38894}"/>
              </c:ext>
            </c:extLst>
          </c:dPt>
          <c:dLbls>
            <c:dLbl>
              <c:idx val="0"/>
              <c:layout>
                <c:manualLayout>
                  <c:x val="3.8715812697325894E-3"/>
                  <c:y val="-6.1261616541854486E-3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1C-4B4D-BD28-951EBBA388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Sheet1!$A$72:$A$73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Sheet1!$B$72:$B$73</c:f>
              <c:numCache>
                <c:formatCode>General</c:formatCode>
                <c:ptCount val="2"/>
                <c:pt idx="0">
                  <c:v>557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1C-4B4D-BD28-951EBBA38894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Sheet1!$A$120</c:f>
              <c:strCache>
                <c:ptCount val="1"/>
                <c:pt idx="0">
                  <c:v>Plenamente satisfecho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92D050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Sheet1!$B$119:$F$119</c:f>
              <c:strCache>
                <c:ptCount val="5"/>
                <c:pt idx="0">
                  <c:v>SISTEMA GDE</c:v>
                </c:pt>
                <c:pt idx="1">
                  <c:v>CONTROL HORARIO</c:v>
                </c:pt>
                <c:pt idx="2">
                  <c:v>PRESENTISMO</c:v>
                </c:pt>
                <c:pt idx="3">
                  <c:v>DOTACIÓN ÓPTIMA</c:v>
                </c:pt>
                <c:pt idx="4">
                  <c:v>SISTEMA DE RR.HH.</c:v>
                </c:pt>
              </c:strCache>
            </c:strRef>
          </c:cat>
          <c:val>
            <c:numRef>
              <c:f>Sheet1!$B$120:$F$120</c:f>
              <c:numCache>
                <c:formatCode>General</c:formatCode>
                <c:ptCount val="5"/>
                <c:pt idx="0">
                  <c:v>16</c:v>
                </c:pt>
                <c:pt idx="1">
                  <c:v>26</c:v>
                </c:pt>
                <c:pt idx="2">
                  <c:v>24</c:v>
                </c:pt>
                <c:pt idx="3">
                  <c:v>14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56-4B5C-B11D-755C163F3C04}"/>
            </c:ext>
          </c:extLst>
        </c:ser>
        <c:ser>
          <c:idx val="1"/>
          <c:order val="1"/>
          <c:tx>
            <c:strRef>
              <c:f>Sheet1!$A$121</c:f>
              <c:strCache>
                <c:ptCount val="1"/>
                <c:pt idx="0">
                  <c:v>satisfecho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Sheet1!$B$119:$F$119</c:f>
              <c:strCache>
                <c:ptCount val="5"/>
                <c:pt idx="0">
                  <c:v>SISTEMA GDE</c:v>
                </c:pt>
                <c:pt idx="1">
                  <c:v>CONTROL HORARIO</c:v>
                </c:pt>
                <c:pt idx="2">
                  <c:v>PRESENTISMO</c:v>
                </c:pt>
                <c:pt idx="3">
                  <c:v>DOTACIÓN ÓPTIMA</c:v>
                </c:pt>
                <c:pt idx="4">
                  <c:v>SISTEMA DE RR.HH.</c:v>
                </c:pt>
              </c:strCache>
            </c:strRef>
          </c:cat>
          <c:val>
            <c:numRef>
              <c:f>Sheet1!$B$121:$F$121</c:f>
              <c:numCache>
                <c:formatCode>General</c:formatCode>
                <c:ptCount val="5"/>
                <c:pt idx="0">
                  <c:v>154</c:v>
                </c:pt>
                <c:pt idx="1">
                  <c:v>140</c:v>
                </c:pt>
                <c:pt idx="2">
                  <c:v>93</c:v>
                </c:pt>
                <c:pt idx="3">
                  <c:v>49</c:v>
                </c:pt>
                <c:pt idx="4">
                  <c:v>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56-4B5C-B11D-755C163F3C04}"/>
            </c:ext>
          </c:extLst>
        </c:ser>
        <c:ser>
          <c:idx val="2"/>
          <c:order val="2"/>
          <c:tx>
            <c:strRef>
              <c:f>Sheet1!$A$122</c:f>
              <c:strCache>
                <c:ptCount val="1"/>
                <c:pt idx="0">
                  <c:v>poco satisfecho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Sheet1!$B$119:$F$119</c:f>
              <c:strCache>
                <c:ptCount val="5"/>
                <c:pt idx="0">
                  <c:v>SISTEMA GDE</c:v>
                </c:pt>
                <c:pt idx="1">
                  <c:v>CONTROL HORARIO</c:v>
                </c:pt>
                <c:pt idx="2">
                  <c:v>PRESENTISMO</c:v>
                </c:pt>
                <c:pt idx="3">
                  <c:v>DOTACIÓN ÓPTIMA</c:v>
                </c:pt>
                <c:pt idx="4">
                  <c:v>SISTEMA DE RR.HH.</c:v>
                </c:pt>
              </c:strCache>
            </c:strRef>
          </c:cat>
          <c:val>
            <c:numRef>
              <c:f>Sheet1!$B$122:$F$122</c:f>
              <c:numCache>
                <c:formatCode>General</c:formatCode>
                <c:ptCount val="5"/>
                <c:pt idx="0">
                  <c:v>203</c:v>
                </c:pt>
                <c:pt idx="1">
                  <c:v>181</c:v>
                </c:pt>
                <c:pt idx="2">
                  <c:v>161</c:v>
                </c:pt>
                <c:pt idx="3">
                  <c:v>165</c:v>
                </c:pt>
                <c:pt idx="4">
                  <c:v>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56-4B5C-B11D-755C163F3C04}"/>
            </c:ext>
          </c:extLst>
        </c:ser>
        <c:ser>
          <c:idx val="3"/>
          <c:order val="3"/>
          <c:tx>
            <c:strRef>
              <c:f>Sheet1!$A$123</c:f>
              <c:strCache>
                <c:ptCount val="1"/>
                <c:pt idx="0">
                  <c:v>nada satisfecho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Sheet1!$B$119:$F$119</c:f>
              <c:strCache>
                <c:ptCount val="5"/>
                <c:pt idx="0">
                  <c:v>SISTEMA GDE</c:v>
                </c:pt>
                <c:pt idx="1">
                  <c:v>CONTROL HORARIO</c:v>
                </c:pt>
                <c:pt idx="2">
                  <c:v>PRESENTISMO</c:v>
                </c:pt>
                <c:pt idx="3">
                  <c:v>DOTACIÓN ÓPTIMA</c:v>
                </c:pt>
                <c:pt idx="4">
                  <c:v>SISTEMA DE RR.HH.</c:v>
                </c:pt>
              </c:strCache>
            </c:strRef>
          </c:cat>
          <c:val>
            <c:numRef>
              <c:f>Sheet1!$B$123:$F$123</c:f>
              <c:numCache>
                <c:formatCode>General</c:formatCode>
                <c:ptCount val="5"/>
                <c:pt idx="0">
                  <c:v>199</c:v>
                </c:pt>
                <c:pt idx="1">
                  <c:v>225</c:v>
                </c:pt>
                <c:pt idx="2">
                  <c:v>294</c:v>
                </c:pt>
                <c:pt idx="3">
                  <c:v>344</c:v>
                </c:pt>
                <c:pt idx="4">
                  <c:v>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56-4B5C-B11D-755C163F3C04}"/>
            </c:ext>
          </c:extLst>
        </c:ser>
        <c:dLbls>
          <c:showVal val="1"/>
        </c:dLbls>
        <c:gapWidth val="219"/>
        <c:overlap val="-27"/>
        <c:axId val="61977728"/>
        <c:axId val="61979264"/>
      </c:barChart>
      <c:catAx>
        <c:axId val="61977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61979264"/>
        <c:crosses val="autoZero"/>
        <c:auto val="1"/>
        <c:lblAlgn val="ctr"/>
        <c:lblOffset val="100"/>
      </c:catAx>
      <c:valAx>
        <c:axId val="61979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6197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chemeClr val="accent3"/>
            </a:solidFill>
          </c:spPr>
          <c:dPt>
            <c:idx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C6-4B06-968C-BB83EAA56FB7}"/>
              </c:ext>
            </c:extLst>
          </c:dPt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C6-4B06-968C-BB83EAA56FB7}"/>
              </c:ext>
            </c:extLst>
          </c:dPt>
          <c:dLbls>
            <c:dLbl>
              <c:idx val="0"/>
              <c:layout>
                <c:manualLayout>
                  <c:x val="-8.6578131537905556E-2"/>
                  <c:y val="-5.7985153072457246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C6-4B06-968C-BB83EAA56FB7}"/>
                </c:ext>
              </c:extLst>
            </c:dLbl>
            <c:dLbl>
              <c:idx val="1"/>
              <c:layout>
                <c:manualLayout>
                  <c:x val="2.7882812202822491E-2"/>
                  <c:y val="6.7527964961581963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C6-4B06-968C-BB83EAA56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Sheet1!$A$87:$A$88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Sheet1!$B$87:$B$88</c:f>
              <c:numCache>
                <c:formatCode>General</c:formatCode>
                <c:ptCount val="2"/>
                <c:pt idx="0">
                  <c:v>92</c:v>
                </c:pt>
                <c:pt idx="1">
                  <c:v>489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C6-4B06-968C-BB83EAA56FB7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61-4DCD-8B84-3DDAF8A9B94B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61-4DCD-8B84-3DDAF8A9B94B}"/>
              </c:ext>
            </c:extLst>
          </c:dPt>
          <c:dPt>
            <c:idx val="2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61-4DCD-8B84-3DDAF8A9B94B}"/>
              </c:ext>
            </c:extLst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61-4DCD-8B84-3DDAF8A9B94B}"/>
              </c:ext>
            </c:extLst>
          </c:dPt>
          <c:dLbls>
            <c:dLbl>
              <c:idx val="1"/>
              <c:layout>
                <c:manualLayout>
                  <c:x val="-7.3346504241317695E-2"/>
                  <c:y val="-0.147695720258918"/>
                </c:manualLayout>
              </c:layout>
              <c:showLegendKey val="1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61-4DCD-8B84-3DDAF8A9B94B}"/>
                </c:ext>
              </c:extLst>
            </c:dLbl>
            <c:dLbl>
              <c:idx val="2"/>
              <c:layout>
                <c:manualLayout>
                  <c:x val="9.3702118756894562E-2"/>
                  <c:y val="1.82497889155014E-2"/>
                </c:manualLayout>
              </c:layout>
              <c:showLegendKey val="1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61-4DCD-8B84-3DDAF8A9B94B}"/>
                </c:ext>
              </c:extLst>
            </c:dLbl>
            <c:dLbl>
              <c:idx val="3"/>
              <c:layout>
                <c:manualLayout>
                  <c:x val="4.6384561984099813E-2"/>
                  <c:y val="-8.1684989766366151E-2"/>
                </c:manualLayout>
              </c:layout>
              <c:showLegendKey val="1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61-4DCD-8B84-3DDAF8A9B9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1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Sheet1!$A$8:$A$11</c:f>
              <c:strCache>
                <c:ptCount val="4"/>
                <c:pt idx="0">
                  <c:v>0-2 AÑOS</c:v>
                </c:pt>
                <c:pt idx="1">
                  <c:v>2-5 AÑOS</c:v>
                </c:pt>
                <c:pt idx="2">
                  <c:v>5-10 AÑOS</c:v>
                </c:pt>
                <c:pt idx="3">
                  <c:v>MÁS DE DIEZ AÑOS </c:v>
                </c:pt>
              </c:strCache>
            </c:strRef>
          </c:cat>
          <c:val>
            <c:numRef>
              <c:f>Sheet1!$B$8:$B$11</c:f>
              <c:numCache>
                <c:formatCode>General</c:formatCode>
                <c:ptCount val="4"/>
                <c:pt idx="0">
                  <c:v>21</c:v>
                </c:pt>
                <c:pt idx="1">
                  <c:v>162</c:v>
                </c:pt>
                <c:pt idx="2">
                  <c:v>183</c:v>
                </c:pt>
                <c:pt idx="3">
                  <c:v>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C61-4DCD-8B84-3DDAF8A9B94B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309159090549554"/>
          <c:y val="0.19497152370144538"/>
          <c:w val="0.17966204577032577"/>
          <c:h val="0.7784333482676644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F64-4DDD-9B46-03BA0587B44A}"/>
              </c:ext>
            </c:extLst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F64-4DDD-9B46-03BA0587B44A}"/>
              </c:ext>
            </c:extLst>
          </c:dPt>
          <c:dPt>
            <c:idx val="2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F64-4DDD-9B46-03BA0587B44A}"/>
              </c:ext>
            </c:extLst>
          </c:dPt>
          <c:dPt>
            <c:idx val="3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F64-4DDD-9B46-03BA0587B4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Sheet1!$A$15:$A$18</c:f>
              <c:strCache>
                <c:ptCount val="4"/>
                <c:pt idx="0">
                  <c:v>0-2 AÑOS</c:v>
                </c:pt>
                <c:pt idx="1">
                  <c:v>2-5 AÑOS</c:v>
                </c:pt>
                <c:pt idx="2">
                  <c:v>5-10 AÑOS</c:v>
                </c:pt>
                <c:pt idx="3">
                  <c:v>MÁS DE DIEZ AÑOS </c:v>
                </c:pt>
              </c:strCache>
            </c:strRef>
          </c:cat>
          <c:val>
            <c:numRef>
              <c:f>Sheet1!$B$15:$B$18</c:f>
              <c:numCache>
                <c:formatCode>General</c:formatCode>
                <c:ptCount val="4"/>
                <c:pt idx="0">
                  <c:v>99</c:v>
                </c:pt>
                <c:pt idx="1">
                  <c:v>187</c:v>
                </c:pt>
                <c:pt idx="2">
                  <c:v>153</c:v>
                </c:pt>
                <c:pt idx="3">
                  <c:v>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F64-4DDD-9B46-03BA0587B44A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FF-40E7-B123-0EBB25F14D7D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FF-40E7-B123-0EBB25F14D7D}"/>
              </c:ext>
            </c:extLst>
          </c:dPt>
          <c:dPt>
            <c:idx val="2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FF-40E7-B123-0EBB25F14D7D}"/>
              </c:ext>
            </c:extLst>
          </c:dPt>
          <c:dPt>
            <c:idx val="3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FF-40E7-B123-0EBB25F14D7D}"/>
              </c:ext>
            </c:extLst>
          </c:dPt>
          <c:dLbls>
            <c:dLbl>
              <c:idx val="0"/>
              <c:layout>
                <c:manualLayout>
                  <c:x val="-3.4936998364334892E-2"/>
                  <c:y val="-2.2974082914266846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FF-40E7-B123-0EBB25F14D7D}"/>
                </c:ext>
              </c:extLst>
            </c:dLbl>
            <c:dLbl>
              <c:idx val="1"/>
              <c:layout>
                <c:manualLayout>
                  <c:x val="-2.4105852257598228E-2"/>
                  <c:y val="-0.41558734347917825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FF-40E7-B123-0EBB25F14D7D}"/>
                </c:ext>
              </c:extLst>
            </c:dLbl>
            <c:dLbl>
              <c:idx val="2"/>
              <c:layout>
                <c:manualLayout>
                  <c:x val="3.6277007493628541E-2"/>
                  <c:y val="-9.2465581850915662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FF-40E7-B123-0EBB25F14D7D}"/>
                </c:ext>
              </c:extLst>
            </c:dLbl>
            <c:dLbl>
              <c:idx val="3"/>
              <c:layout>
                <c:manualLayout>
                  <c:x val="2.4788504697782331E-2"/>
                  <c:y val="-1.5141779379124325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FF-40E7-B123-0EBB25F14D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Sheet1!$A$23:$A$26</c:f>
              <c:strCache>
                <c:ptCount val="4"/>
                <c:pt idx="0">
                  <c:v>Plenamente satisfecho</c:v>
                </c:pt>
                <c:pt idx="1">
                  <c:v>Satisfecho</c:v>
                </c:pt>
                <c:pt idx="2">
                  <c:v>Poco satisfecho</c:v>
                </c:pt>
                <c:pt idx="3">
                  <c:v>Nada satisfecho</c:v>
                </c:pt>
              </c:strCache>
            </c:strRef>
          </c:cat>
          <c:val>
            <c:numRef>
              <c:f>Sheet1!$B$23:$B$26</c:f>
              <c:numCache>
                <c:formatCode>General</c:formatCode>
                <c:ptCount val="4"/>
                <c:pt idx="0">
                  <c:v>41</c:v>
                </c:pt>
                <c:pt idx="1">
                  <c:v>299</c:v>
                </c:pt>
                <c:pt idx="2">
                  <c:v>202</c:v>
                </c:pt>
                <c:pt idx="3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0FF-40E7-B123-0EBB25F14D7D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FC-43DC-9009-AEB0B163908C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FC-43DC-9009-AEB0B163908C}"/>
              </c:ext>
            </c:extLst>
          </c:dPt>
          <c:dPt>
            <c:idx val="2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4FC-43DC-9009-AEB0B163908C}"/>
              </c:ext>
            </c:extLst>
          </c:dPt>
          <c:dPt>
            <c:idx val="3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4FC-43DC-9009-AEB0B163908C}"/>
              </c:ext>
            </c:extLst>
          </c:dPt>
          <c:dLbls>
            <c:dLbl>
              <c:idx val="0"/>
              <c:layout>
                <c:manualLayout>
                  <c:x val="-3.4914507969112558E-2"/>
                  <c:y val="-4.5630102740812119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FC-43DC-9009-AEB0B163908C}"/>
                </c:ext>
              </c:extLst>
            </c:dLbl>
            <c:dLbl>
              <c:idx val="1"/>
              <c:layout>
                <c:manualLayout>
                  <c:x val="-4.7740832667655657E-2"/>
                  <c:y val="-6.9301212638503404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FC-43DC-9009-AEB0B163908C}"/>
                </c:ext>
              </c:extLst>
            </c:dLbl>
            <c:dLbl>
              <c:idx val="2"/>
              <c:layout>
                <c:manualLayout>
                  <c:x val="-6.9418625660922814E-2"/>
                  <c:y val="-7.4892596254301599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FC-43DC-9009-AEB0B163908C}"/>
                </c:ext>
              </c:extLst>
            </c:dLbl>
            <c:dLbl>
              <c:idx val="3"/>
              <c:layout>
                <c:manualLayout>
                  <c:x val="5.1691249191677099E-2"/>
                  <c:y val="-3.3974607350658569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FC-43DC-9009-AEB0B16390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Sheet1!$A$31:$A$34</c:f>
              <c:strCache>
                <c:ptCount val="4"/>
                <c:pt idx="0">
                  <c:v>Plenamente valorado</c:v>
                </c:pt>
                <c:pt idx="1">
                  <c:v>Valorado</c:v>
                </c:pt>
                <c:pt idx="2">
                  <c:v>Poco valorado</c:v>
                </c:pt>
                <c:pt idx="3">
                  <c:v>Nada valorado</c:v>
                </c:pt>
              </c:strCache>
            </c:strRef>
          </c:cat>
          <c:val>
            <c:numRef>
              <c:f>Sheet1!$B$31:$B$34</c:f>
              <c:numCache>
                <c:formatCode>General</c:formatCode>
                <c:ptCount val="4"/>
                <c:pt idx="0">
                  <c:v>25</c:v>
                </c:pt>
                <c:pt idx="1">
                  <c:v>198</c:v>
                </c:pt>
                <c:pt idx="2">
                  <c:v>268</c:v>
                </c:pt>
                <c:pt idx="3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FC-43DC-9009-AEB0B163908C}"/>
            </c:ext>
          </c:extLst>
        </c:ser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rotX val="75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6D-4429-840C-F459E8631E6C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6D-4429-840C-F459E8631E6C}"/>
              </c:ext>
            </c:extLst>
          </c:dPt>
          <c:dPt>
            <c:idx val="2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6D-4429-840C-F459E8631E6C}"/>
              </c:ext>
            </c:extLst>
          </c:dPt>
          <c:dPt>
            <c:idx val="3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6D-4429-840C-F459E8631E6C}"/>
              </c:ext>
            </c:extLst>
          </c:dPt>
          <c:dLbls>
            <c:dLbl>
              <c:idx val="0"/>
              <c:layout>
                <c:manualLayout>
                  <c:x val="4.4625128380690656E-3"/>
                  <c:y val="-2.3558041227778673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6D-4429-840C-F459E8631E6C}"/>
                </c:ext>
              </c:extLst>
            </c:dLbl>
            <c:dLbl>
              <c:idx val="1"/>
              <c:layout>
                <c:manualLayout>
                  <c:x val="1.0242924797443801E-2"/>
                  <c:y val="-7.7142708748435498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6D-4429-840C-F459E8631E6C}"/>
                </c:ext>
              </c:extLst>
            </c:dLbl>
            <c:dLbl>
              <c:idx val="2"/>
              <c:layout>
                <c:manualLayout>
                  <c:x val="-2.6039836053102065E-2"/>
                  <c:y val="-0.110465102917769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6D-4429-840C-F459E8631E6C}"/>
                </c:ext>
              </c:extLst>
            </c:dLbl>
            <c:dLbl>
              <c:idx val="3"/>
              <c:layout>
                <c:manualLayout>
                  <c:x val="-2.537843774962914E-2"/>
                  <c:y val="2.866819355333923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6D-4429-840C-F459E8631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Sheet1!$A$39:$A$42</c:f>
              <c:strCache>
                <c:ptCount val="4"/>
                <c:pt idx="0">
                  <c:v>Plenamente satisfecho</c:v>
                </c:pt>
                <c:pt idx="1">
                  <c:v>Satisfecho</c:v>
                </c:pt>
                <c:pt idx="2">
                  <c:v>Poco satisfecho</c:v>
                </c:pt>
                <c:pt idx="3">
                  <c:v>Nada satisfecho</c:v>
                </c:pt>
              </c:strCache>
            </c:strRef>
          </c:cat>
          <c:val>
            <c:numRef>
              <c:f>Sheet1!$B$39:$B$42</c:f>
              <c:numCache>
                <c:formatCode>General</c:formatCode>
                <c:ptCount val="4"/>
                <c:pt idx="0">
                  <c:v>33</c:v>
                </c:pt>
                <c:pt idx="1">
                  <c:v>257</c:v>
                </c:pt>
                <c:pt idx="2">
                  <c:v>210</c:v>
                </c:pt>
                <c:pt idx="3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56D-4429-840C-F459E8631E6C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E9-49D2-8E52-18F96EE9FBE6}"/>
              </c:ext>
            </c:extLst>
          </c:dPt>
          <c:dPt>
            <c:idx val="1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E9-49D2-8E52-18F96EE9FBE6}"/>
              </c:ext>
            </c:extLst>
          </c:dPt>
          <c:dLbls>
            <c:dLbl>
              <c:idx val="0"/>
              <c:layout>
                <c:manualLayout>
                  <c:x val="0.16065935372208909"/>
                  <c:y val="-7.5024050073793397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E9-49D2-8E52-18F96EE9FBE6}"/>
                </c:ext>
              </c:extLst>
            </c:dLbl>
            <c:dLbl>
              <c:idx val="1"/>
              <c:layout>
                <c:manualLayout>
                  <c:x val="-7.8893738826125038E-3"/>
                  <c:y val="-3.1190406261246539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E9-49D2-8E52-18F96EE9FB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Sheet1!$A$47:$A$48</c:f>
              <c:strCache>
                <c:ptCount val="2"/>
                <c:pt idx="0">
                  <c:v>sí</c:v>
                </c:pt>
                <c:pt idx="1">
                  <c:v>no </c:v>
                </c:pt>
              </c:strCache>
            </c:strRef>
          </c:cat>
          <c:val>
            <c:numRef>
              <c:f>Sheet1!$B$47:$B$48</c:f>
              <c:numCache>
                <c:formatCode>General</c:formatCode>
                <c:ptCount val="2"/>
                <c:pt idx="0">
                  <c:v>504</c:v>
                </c:pt>
                <c:pt idx="1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6E9-49D2-8E52-18F96EE9FBE6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3C-489E-8498-1E6A84BF38DE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3C-489E-8498-1E6A84BF38DE}"/>
              </c:ext>
            </c:extLst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3C-489E-8498-1E6A84BF38DE}"/>
              </c:ext>
            </c:extLst>
          </c:dPt>
          <c:dLbls>
            <c:dLbl>
              <c:idx val="0"/>
              <c:layout>
                <c:manualLayout>
                  <c:x val="-3.7708499752748301E-2"/>
                  <c:y val="-2.8291297986964028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3C-489E-8498-1E6A84BF38DE}"/>
                </c:ext>
              </c:extLst>
            </c:dLbl>
            <c:dLbl>
              <c:idx val="1"/>
              <c:layout>
                <c:manualLayout>
                  <c:x val="-6.5046692532998593E-2"/>
                  <c:y val="7.7424690980107749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3C-489E-8498-1E6A84BF38DE}"/>
                </c:ext>
              </c:extLst>
            </c:dLbl>
            <c:dLbl>
              <c:idx val="2"/>
              <c:layout>
                <c:manualLayout>
                  <c:x val="9.7034025638099652E-2"/>
                  <c:y val="-8.5846698188005666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3C-489E-8498-1E6A84BF38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Sheet1!$A$53:$A$55</c:f>
              <c:strCache>
                <c:ptCount val="3"/>
                <c:pt idx="0">
                  <c:v>Menos de 12 meses</c:v>
                </c:pt>
                <c:pt idx="1">
                  <c:v>Mas de 12 meses</c:v>
                </c:pt>
                <c:pt idx="2">
                  <c:v>Más de 3 años</c:v>
                </c:pt>
              </c:strCache>
            </c:strRef>
          </c:cat>
          <c:val>
            <c:numRef>
              <c:f>Sheet1!$B$53:$B$55</c:f>
              <c:numCache>
                <c:formatCode>General</c:formatCode>
                <c:ptCount val="3"/>
                <c:pt idx="0">
                  <c:v>67</c:v>
                </c:pt>
                <c:pt idx="1">
                  <c:v>287</c:v>
                </c:pt>
                <c:pt idx="2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D3C-489E-8498-1E6A84BF38DE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35-428F-BD8E-E4BCCB4CEF5B}"/>
              </c:ext>
            </c:extLst>
          </c:dPt>
          <c:dPt>
            <c:idx val="1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35-428F-BD8E-E4BCCB4CEF5B}"/>
              </c:ext>
            </c:extLst>
          </c:dPt>
          <c:dLbls>
            <c:dLbl>
              <c:idx val="0"/>
              <c:layout>
                <c:manualLayout>
                  <c:x val="-8.2495387804785214E-2"/>
                  <c:y val="0.1115279943778212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35-428F-BD8E-E4BCCB4CEF5B}"/>
                </c:ext>
              </c:extLst>
            </c:dLbl>
            <c:dLbl>
              <c:idx val="1"/>
              <c:layout>
                <c:manualLayout>
                  <c:x val="6.358709916695196E-2"/>
                  <c:y val="-1.6885610816718924E-2"/>
                </c:manualLayout>
              </c:layout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35-428F-BD8E-E4BCCB4CEF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Sheet1!$A$60:$A$61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Sheet1!$B$60:$B$61</c:f>
              <c:numCache>
                <c:formatCode>General</c:formatCode>
                <c:ptCount val="2"/>
                <c:pt idx="0">
                  <c:v>438</c:v>
                </c:pt>
                <c:pt idx="1">
                  <c:v>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E35-428F-BD8E-E4BCCB4CEF5B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es-A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0.08788</cdr:x>
      <cdr:y>0.69886</cdr:y>
    </cdr:from>
    <cdr:to>
      <cdr:x>0.23808</cdr:x>
      <cdr:y>0.91259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24098" y="3261763"/>
          <a:ext cx="1579418" cy="997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rPr>
            <a:t>Total respuestas: 580 (100%)</a:t>
          </a:r>
          <a:endParaRPr lang="es-AR" sz="1600" dirty="0">
            <a:solidFill>
              <a:schemeClr val="tx1">
                <a:lumMod val="50000"/>
                <a:lumOff val="50000"/>
              </a:schemeClr>
            </a:solidFill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38281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9600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60567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78335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4522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9538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38214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4752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12790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94293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76120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13744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9796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76237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37431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31030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98549-A62F-4AD4-93C1-E77B1E64BF76}" type="datetimeFigureOut">
              <a:rPr lang="es-AR" smtClean="0"/>
              <a:pPr/>
              <a:t>01/11/2018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AC4658-AFB3-4225-B665-561DE003DB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4787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88FB9A-4636-4904-A847-BC7377E6A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64851"/>
            <a:ext cx="7766936" cy="2869150"/>
          </a:xfrm>
        </p:spPr>
        <p:txBody>
          <a:bodyPr>
            <a:noAutofit/>
          </a:bodyPr>
          <a:lstStyle/>
          <a:p>
            <a:r>
              <a:rPr lang="es-AR" sz="4800" dirty="0"/>
              <a:t>INSTITUTO PATRIA	OBSERVATORIO DE LA ADMINISTRACIÓN PÚBLICA NACIONAL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060E523-32E9-401D-A31B-898AD109FD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sz="3200" dirty="0">
                <a:solidFill>
                  <a:schemeClr val="accent1"/>
                </a:solidFill>
              </a:rPr>
              <a:t>ENCUESTA SOBRE CLIMA LABORAL EN LA ADMINISTRACIÓN PÚBLICA </a:t>
            </a:r>
          </a:p>
          <a:p>
            <a:r>
              <a:rPr lang="es-AR" sz="3200" dirty="0">
                <a:solidFill>
                  <a:schemeClr val="accent1"/>
                </a:solidFill>
              </a:rPr>
              <a:t>SEGUNDO SEMESTRE 2018</a:t>
            </a:r>
          </a:p>
        </p:txBody>
      </p:sp>
    </p:spTree>
    <p:extLst>
      <p:ext uri="{BB962C8B-B14F-4D97-AF65-F5344CB8AC3E}">
        <p14:creationId xmlns="" xmlns:p14="http://schemas.microsoft.com/office/powerpoint/2010/main" val="3737431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A03F87-F047-4E7C-8E70-33E2C8E89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Si respondió afirmativamente a la pregunta anterior, ¿Hace cuánto tiempo?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CCAD388F-E1B0-4D28-B118-842A3F591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267631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6180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F8694B-1856-4C78-A31D-855C0CE1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¿Se siente representado por su gremio?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4DCFEE11-DD19-4141-AB74-3BB3F2929B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176461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38037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CB772C-1775-467B-85EB-948C7AD3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200" dirty="0"/>
              <a:t>Ante el panorama actual de la Administración Pública en general ¿Siente algún cambio de ánimo en sus compañeros? En caso de haber un cambio, que tipo de cambio es?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39322B62-A42D-4CCB-A461-01514EB732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966847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63974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37E3C7-22B0-489C-A5B8-21BA0E4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¿La situación actual de la Administración Pública le ocasiona algún tipo de incertidumbre o malestar?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9FF8881C-A386-435A-B1B2-A44A70DF9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472698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66451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D6713-0887-4984-A2BF-3970C3FA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¿Se siente a gusto con la implementación de la modernización del estado?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4B4329DA-8B5D-4A97-B220-4682CC435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430992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09050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61AE5D-A8E3-42FB-B0ED-470965C9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De cara al futuro ¿tiene algún nivel de seguridad en su puesto de trabajo?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07C623B4-FC23-408D-8DBD-96CB9E26F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73667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1128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5DAAE8-9612-4EDB-BF01-8E4D51170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243" y="559724"/>
            <a:ext cx="8596668" cy="1320800"/>
          </a:xfrm>
        </p:spPr>
        <p:txBody>
          <a:bodyPr/>
          <a:lstStyle/>
          <a:p>
            <a:pPr algn="ctr"/>
            <a:r>
              <a:rPr lang="es-AR" dirty="0" smtClean="0"/>
              <a:t>Respuestas complementarias abiertas</a:t>
            </a:r>
            <a:endParaRPr lang="es-A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513DAAA6-FF43-4B9B-86C0-4B88A89D4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3366395"/>
              </p:ext>
            </p:extLst>
          </p:nvPr>
        </p:nvGraphicFramePr>
        <p:xfrm>
          <a:off x="1238556" y="1749287"/>
          <a:ext cx="7474224" cy="3605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8105">
                  <a:extLst>
                    <a:ext uri="{9D8B030D-6E8A-4147-A177-3AD203B41FA5}">
                      <a16:colId xmlns="" xmlns:a16="http://schemas.microsoft.com/office/drawing/2014/main" val="3365421550"/>
                    </a:ext>
                  </a:extLst>
                </a:gridCol>
                <a:gridCol w="1636119">
                  <a:extLst>
                    <a:ext uri="{9D8B030D-6E8A-4147-A177-3AD203B41FA5}">
                      <a16:colId xmlns="" xmlns:a16="http://schemas.microsoft.com/office/drawing/2014/main" val="2341511116"/>
                    </a:ext>
                  </a:extLst>
                </a:gridCol>
              </a:tblGrid>
              <a:tr h="9132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AR" sz="2400" u="none" strike="noStrike" dirty="0" smtClean="0">
                          <a:effectLst/>
                        </a:rPr>
                        <a:t>Asociadas </a:t>
                      </a:r>
                      <a:r>
                        <a:rPr lang="es-AR" sz="2400" u="none" strike="noStrike" dirty="0">
                          <a:effectLst/>
                        </a:rPr>
                        <a:t>a la inestabilidad laboral: </a:t>
                      </a:r>
                      <a:endParaRPr lang="es-AR" sz="2400" b="0" i="0" u="none" strike="noStrike" dirty="0">
                        <a:solidFill>
                          <a:srgbClr val="40404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400" u="none" strike="noStrike" dirty="0">
                          <a:effectLst/>
                        </a:rPr>
                        <a:t>329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8280717"/>
                  </a:ext>
                </a:extLst>
              </a:tr>
              <a:tr h="639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AR" sz="2400" u="none" strike="noStrike" dirty="0" smtClean="0">
                          <a:effectLst/>
                        </a:rPr>
                        <a:t>Sobre </a:t>
                      </a:r>
                      <a:r>
                        <a:rPr lang="es-AR" sz="2400" u="none" strike="noStrike" dirty="0">
                          <a:effectLst/>
                        </a:rPr>
                        <a:t>la función o políticas públicas: </a:t>
                      </a:r>
                      <a:endParaRPr lang="es-AR" sz="2400" b="0" i="0" u="none" strike="noStrike" dirty="0">
                        <a:solidFill>
                          <a:srgbClr val="40404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400" u="none" strike="noStrike" dirty="0">
                          <a:effectLst/>
                        </a:rPr>
                        <a:t>103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4024640"/>
                  </a:ext>
                </a:extLst>
              </a:tr>
              <a:tr h="977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AR" sz="2400" u="none" strike="noStrike" dirty="0" smtClean="0">
                          <a:effectLst/>
                        </a:rPr>
                        <a:t>Asociadas </a:t>
                      </a:r>
                      <a:r>
                        <a:rPr lang="es-AR" sz="2400" u="none" strike="noStrike" dirty="0">
                          <a:effectLst/>
                        </a:rPr>
                        <a:t>al clima o condiciones de trabajo general: </a:t>
                      </a:r>
                      <a:endParaRPr lang="es-AR" sz="2400" b="0" i="0" u="none" strike="noStrike" dirty="0">
                        <a:solidFill>
                          <a:srgbClr val="40404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400" u="none" strike="noStrike" dirty="0">
                          <a:effectLst/>
                        </a:rPr>
                        <a:t>106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9080920"/>
                  </a:ext>
                </a:extLst>
              </a:tr>
              <a:tr h="7690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AR" sz="2400" u="none" strike="noStrike" dirty="0" smtClean="0">
                          <a:effectLst/>
                        </a:rPr>
                        <a:t>Sobre </a:t>
                      </a:r>
                      <a:r>
                        <a:rPr lang="es-AR" sz="2400" u="none" strike="noStrike" dirty="0">
                          <a:effectLst/>
                        </a:rPr>
                        <a:t>poder adquisitivo: </a:t>
                      </a:r>
                      <a:endParaRPr lang="es-AR" sz="2400" b="0" i="0" u="none" strike="noStrike" dirty="0">
                        <a:solidFill>
                          <a:srgbClr val="40404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400" u="none" strike="noStrike" dirty="0">
                          <a:effectLst/>
                        </a:rPr>
                        <a:t>109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8830391"/>
                  </a:ext>
                </a:extLst>
              </a:tr>
              <a:tr h="307168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AR" sz="1400" u="none" strike="noStrike" dirty="0">
                          <a:effectLst/>
                        </a:rPr>
                        <a:t>Síntesis elaborada por Pablo Guevara </a:t>
                      </a:r>
                      <a:endParaRPr lang="es-AR" sz="1400" b="0" i="0" u="none" strike="noStrike" dirty="0">
                        <a:solidFill>
                          <a:srgbClr val="40404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648" marR="1648" marT="164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1577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7125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7BB99E-A47A-45EB-9311-F46F9A87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838" y="273299"/>
            <a:ext cx="8596668" cy="1383224"/>
          </a:xfrm>
        </p:spPr>
        <p:txBody>
          <a:bodyPr>
            <a:normAutofit/>
          </a:bodyPr>
          <a:lstStyle/>
          <a:p>
            <a:pPr algn="ctr"/>
            <a:r>
              <a:rPr lang="es-AR" dirty="0"/>
              <a:t>OBSERVATORIO DE LA ADMINISTRACIÓN PÚBLICA NACIONAL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27344D-990A-44FA-93A3-509CF1398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23" y="2326570"/>
            <a:ext cx="2741726" cy="4265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dirty="0"/>
              <a:t>Trabajo elaborado por el equipo Aspectos Organizacionales y de Empleo Público del Estado Nacional del Observatorio de la APN</a:t>
            </a:r>
          </a:p>
          <a:p>
            <a:pPr marL="0" indent="0">
              <a:buNone/>
            </a:pPr>
            <a:endParaRPr lang="es-AR" sz="1200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1AF791F6-1B44-4AB8-BD77-983F3E766912}"/>
              </a:ext>
            </a:extLst>
          </p:cNvPr>
          <p:cNvSpPr txBox="1">
            <a:spLocks/>
          </p:cNvSpPr>
          <p:nvPr/>
        </p:nvSpPr>
        <p:spPr>
          <a:xfrm>
            <a:off x="3670853" y="2663686"/>
            <a:ext cx="3114261" cy="287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AR" sz="2000" dirty="0"/>
              <a:t>Sergio Daniel Aramburu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Favio Canossa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Hugo </a:t>
            </a:r>
            <a:r>
              <a:rPr lang="es-AR" sz="2000" dirty="0" err="1"/>
              <a:t>Cormick</a:t>
            </a:r>
            <a:endParaRPr lang="es-AR" sz="2000" dirty="0"/>
          </a:p>
          <a:p>
            <a:pPr marL="0" indent="0">
              <a:buFont typeface="Wingdings 3" charset="2"/>
              <a:buNone/>
            </a:pPr>
            <a:r>
              <a:rPr lang="es-AR" sz="2000" dirty="0"/>
              <a:t>Gisela Delgado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Pablo Guevara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Darío </a:t>
            </a:r>
            <a:r>
              <a:rPr lang="es-AR" sz="2000" dirty="0" err="1"/>
              <a:t>Lovatto</a:t>
            </a:r>
            <a:endParaRPr lang="es-AR" sz="2000" dirty="0"/>
          </a:p>
          <a:p>
            <a:pPr marL="0" indent="0">
              <a:buFont typeface="Wingdings 3" charset="2"/>
              <a:buNone/>
            </a:pPr>
            <a:endParaRPr lang="es-AR" sz="2000" dirty="0"/>
          </a:p>
          <a:p>
            <a:pPr marL="0" indent="0">
              <a:buFont typeface="Wingdings 3" charset="2"/>
              <a:buNone/>
            </a:pPr>
            <a:endParaRPr lang="es-AR" sz="2000" dirty="0"/>
          </a:p>
          <a:p>
            <a:pPr marL="0" indent="0">
              <a:buFont typeface="Wingdings 3" charset="2"/>
              <a:buNone/>
            </a:pPr>
            <a:endParaRPr lang="es-AR" sz="3200" dirty="0"/>
          </a:p>
          <a:p>
            <a:endParaRPr lang="es-AR" sz="3200" dirty="0"/>
          </a:p>
          <a:p>
            <a:endParaRPr lang="es-AR" sz="32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CB7306ED-E5EE-4144-B4F4-205C7717F69C}"/>
              </a:ext>
            </a:extLst>
          </p:cNvPr>
          <p:cNvSpPr txBox="1">
            <a:spLocks/>
          </p:cNvSpPr>
          <p:nvPr/>
        </p:nvSpPr>
        <p:spPr>
          <a:xfrm>
            <a:off x="6902600" y="2650432"/>
            <a:ext cx="3114261" cy="287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AR" sz="2000" dirty="0"/>
              <a:t>Franco </a:t>
            </a:r>
            <a:r>
              <a:rPr lang="es-AR" sz="2000" dirty="0" err="1"/>
              <a:t>Menna</a:t>
            </a:r>
            <a:endParaRPr lang="es-AR" sz="2000" dirty="0"/>
          </a:p>
          <a:p>
            <a:pPr marL="0" indent="0">
              <a:buFont typeface="Wingdings 3" charset="2"/>
              <a:buNone/>
            </a:pPr>
            <a:r>
              <a:rPr lang="es-AR" sz="2000" dirty="0"/>
              <a:t>Lidia Rodríguez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Blanca Vía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Camila Vicente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Amalia Villarroel </a:t>
            </a:r>
          </a:p>
          <a:p>
            <a:pPr marL="0" indent="0">
              <a:buFont typeface="Wingdings 3" charset="2"/>
              <a:buNone/>
            </a:pPr>
            <a:r>
              <a:rPr lang="es-AR" sz="2000" dirty="0"/>
              <a:t>Liliana </a:t>
            </a:r>
            <a:r>
              <a:rPr lang="es-AR" sz="2000" dirty="0" err="1"/>
              <a:t>Weisert</a:t>
            </a:r>
            <a:r>
              <a:rPr lang="es-AR" sz="2000" dirty="0"/>
              <a:t> </a:t>
            </a:r>
          </a:p>
          <a:p>
            <a:pPr marL="0" indent="0">
              <a:buFont typeface="Wingdings 3" charset="2"/>
              <a:buNone/>
            </a:pPr>
            <a:endParaRPr lang="es-AR" sz="2000" dirty="0"/>
          </a:p>
          <a:p>
            <a:pPr marL="0" indent="0">
              <a:buFont typeface="Wingdings 3" charset="2"/>
              <a:buNone/>
            </a:pPr>
            <a:endParaRPr lang="es-AR" sz="2000" dirty="0"/>
          </a:p>
          <a:p>
            <a:pPr marL="0" indent="0">
              <a:buFont typeface="Wingdings 3" charset="2"/>
              <a:buNone/>
            </a:pPr>
            <a:endParaRPr lang="es-AR" sz="3200" dirty="0"/>
          </a:p>
          <a:p>
            <a:endParaRPr lang="es-AR" sz="3200" dirty="0"/>
          </a:p>
          <a:p>
            <a:endParaRPr lang="es-AR" sz="3200" dirty="0"/>
          </a:p>
        </p:txBody>
      </p:sp>
    </p:spTree>
    <p:extLst>
      <p:ext uri="{BB962C8B-B14F-4D97-AF65-F5344CB8AC3E}">
        <p14:creationId xmlns="" xmlns:p14="http://schemas.microsoft.com/office/powerpoint/2010/main" val="360894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DF0656-B5AD-4689-871A-35D85420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¿Cuál es su condición laboral?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E775C9DA-97AA-4E61-8FCA-6581EFD42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5250992"/>
              </p:ext>
            </p:extLst>
          </p:nvPr>
        </p:nvGraphicFramePr>
        <p:xfrm>
          <a:off x="788323" y="1809000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5443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8E5D3C-7D69-4E1F-ADF9-3374268E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dirty="0"/>
              <a:t>¿Cual es su antigüedad laboral en su organismo?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4E2AC1B5-999F-4FBC-9D32-72EDBE0BF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147814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4623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209CE-81DB-4015-8905-3F476B05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AR" sz="4000" dirty="0"/>
              <a:t>¿Cual es su antigüedad en el cargo o puesto?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2CF06F9A-E57D-4229-B5D9-64745C3AF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362688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0264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7A8669-A246-48BF-9F43-04516D85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¿Considera que es un buen lugar de trabajo?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037108DE-8060-4B4D-A9E2-D707BF46B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14576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5408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A1F453-7126-4796-8A6E-88180824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¿Se siente valorado/a en el desempeño de sus actividades?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8142DAF5-9888-4C73-820A-ADBD06687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831457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1642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C83BBB-F0FA-4824-B567-4EEDE88CB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¿Se siente cómodo/a con el clima laboral que existe en su lugar de trabajo?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F74207E8-3F57-4E4C-8B51-B5827E44D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37921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2002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65FC4-01F1-4A6D-89D9-CEDC23E4B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¿Considera que existe algún tipo de incomodidad/malestar en su trabajo?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30BC84E4-1E5F-4EAF-80B4-FCA0F40714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105812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35410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</TotalTime>
  <Words>375</Words>
  <Application>Microsoft Office PowerPoint</Application>
  <PresentationFormat>Personalizado</PresentationFormat>
  <Paragraphs>71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Facet</vt:lpstr>
      <vt:lpstr>INSTITUTO PATRIA OBSERVATORIO DE LA ADMINISTRACIÓN PÚBLICA NACIONAL</vt:lpstr>
      <vt:lpstr>OBSERVATORIO DE LA ADMINISTRACIÓN PÚBLICA NACIONAL – </vt:lpstr>
      <vt:lpstr>¿Cuál es su condición laboral?</vt:lpstr>
      <vt:lpstr>¿Cual es su antigüedad laboral en su organismo? </vt:lpstr>
      <vt:lpstr>¿Cual es su antigüedad en el cargo o puesto? </vt:lpstr>
      <vt:lpstr>¿Considera que es un buen lugar de trabajo? </vt:lpstr>
      <vt:lpstr>¿Se siente valorado/a en el desempeño de sus actividades?</vt:lpstr>
      <vt:lpstr>¿Se siente cómodo/a con el clima laboral que existe en su lugar de trabajo? </vt:lpstr>
      <vt:lpstr>¿Considera que existe algún tipo de incomodidad/malestar en su trabajo? </vt:lpstr>
      <vt:lpstr>Si respondió afirmativamente a la pregunta anterior, ¿Hace cuánto tiempo? </vt:lpstr>
      <vt:lpstr>¿Se siente representado por su gremio?</vt:lpstr>
      <vt:lpstr>Ante el panorama actual de la Administración Pública en general ¿Siente algún cambio de ánimo en sus compañeros? En caso de haber un cambio, que tipo de cambio es? </vt:lpstr>
      <vt:lpstr>¿La situación actual de la Administración Pública le ocasiona algún tipo de incertidumbre o malestar? </vt:lpstr>
      <vt:lpstr>¿Se siente a gusto con la implementación de la modernización del estado? </vt:lpstr>
      <vt:lpstr>De cara al futuro ¿tiene algún nivel de seguridad en su puesto de trabajo? </vt:lpstr>
      <vt:lpstr>Respuestas complementarias abiertas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 Cormick</dc:creator>
  <cp:lastModifiedBy>Claudia</cp:lastModifiedBy>
  <cp:revision>19</cp:revision>
  <dcterms:created xsi:type="dcterms:W3CDTF">2018-10-30T22:54:26Z</dcterms:created>
  <dcterms:modified xsi:type="dcterms:W3CDTF">2018-11-01T12:59:22Z</dcterms:modified>
</cp:coreProperties>
</file>