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4" r:id="rId1"/>
  </p:sldMasterIdLst>
  <p:notesMasterIdLst>
    <p:notesMasterId r:id="rId38"/>
  </p:notesMasterIdLst>
  <p:sldIdLst>
    <p:sldId id="285" r:id="rId2"/>
    <p:sldId id="339" r:id="rId3"/>
    <p:sldId id="314" r:id="rId4"/>
    <p:sldId id="256" r:id="rId5"/>
    <p:sldId id="270" r:id="rId6"/>
    <p:sldId id="275" r:id="rId7"/>
    <p:sldId id="280" r:id="rId8"/>
    <p:sldId id="268" r:id="rId9"/>
    <p:sldId id="284" r:id="rId10"/>
    <p:sldId id="311" r:id="rId11"/>
    <p:sldId id="346" r:id="rId12"/>
    <p:sldId id="345" r:id="rId13"/>
    <p:sldId id="342" r:id="rId14"/>
    <p:sldId id="327" r:id="rId15"/>
    <p:sldId id="344" r:id="rId16"/>
    <p:sldId id="321" r:id="rId17"/>
    <p:sldId id="333" r:id="rId18"/>
    <p:sldId id="308" r:id="rId19"/>
    <p:sldId id="335" r:id="rId20"/>
    <p:sldId id="334" r:id="rId21"/>
    <p:sldId id="336" r:id="rId22"/>
    <p:sldId id="347" r:id="rId23"/>
    <p:sldId id="337" r:id="rId24"/>
    <p:sldId id="286" r:id="rId25"/>
    <p:sldId id="310" r:id="rId26"/>
    <p:sldId id="341" r:id="rId27"/>
    <p:sldId id="305" r:id="rId28"/>
    <p:sldId id="295" r:id="rId29"/>
    <p:sldId id="348" r:id="rId30"/>
    <p:sldId id="349" r:id="rId31"/>
    <p:sldId id="323" r:id="rId32"/>
    <p:sldId id="313" r:id="rId33"/>
    <p:sldId id="330" r:id="rId34"/>
    <p:sldId id="338" r:id="rId35"/>
    <p:sldId id="325" r:id="rId36"/>
    <p:sldId id="324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ta Bruno" initials="MB" lastIdx="13" clrIdx="0">
    <p:extLst/>
  </p:cmAuthor>
  <p:cmAuthor id="2" name="Lopardo Julian" initials="LJ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FFFF00"/>
    <a:srgbClr val="0000FF"/>
    <a:srgbClr val="00FF00"/>
    <a:srgbClr val="FF3300"/>
    <a:srgbClr val="FF9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38" autoAdjust="0"/>
    <p:restoredTop sz="99822" autoAdjust="0"/>
  </p:normalViewPr>
  <p:slideViewPr>
    <p:cSldViewPr snapToGrid="0" showGuides="1">
      <p:cViewPr>
        <p:scale>
          <a:sx n="64" d="100"/>
          <a:sy n="64" d="100"/>
        </p:scale>
        <p:origin x="-372" y="-31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OPP\TRANSFERENCIAS%20NACIONALES%20A%20MUNICIPIOS%20A%20VALORES%20CONSTANT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OPP\TRANSFERENCIAS%20NACIONALES%20A%20MUNICIPIOS%20A%20VALORES%20CONSTANTES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OPP\TRANSFERENCIAS%20NACIONALES%20A%20MUNICIPIOS%20A%20VALORES%20CONSTANT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95912375790432"/>
          <c:y val="9.1331547619047646E-2"/>
          <c:w val="0.7050959801264679"/>
          <c:h val="0.804708333333334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Hoja4!$E$1:$F$1</c:f>
              <c:strCache>
                <c:ptCount val="2"/>
                <c:pt idx="0">
                  <c:v>Tr. Rec. Nac. 2015 En pesos constantes al 31-12-2017</c:v>
                </c:pt>
                <c:pt idx="1">
                  <c:v>Tr. Rec. Nac. 2016 En pesos constantes al 31-12-2017</c:v>
                </c:pt>
              </c:strCache>
            </c:strRef>
          </c:cat>
          <c:val>
            <c:numRef>
              <c:f>Hoja4!$E$2:$F$2</c:f>
              <c:numCache>
                <c:formatCode>_ * #,##0_ ;_ * \-#,##0_ ;_ * "-"??_ ;_ @_ </c:formatCode>
                <c:ptCount val="2"/>
                <c:pt idx="0">
                  <c:v>20277158528.246254</c:v>
                </c:pt>
                <c:pt idx="1">
                  <c:v>11616949273.75675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C7-4681-9EC0-D63190E76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539008"/>
        <c:axId val="232641664"/>
      </c:barChart>
      <c:catAx>
        <c:axId val="1445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s-AR"/>
          </a:p>
        </c:txPr>
        <c:crossAx val="232641664"/>
        <c:crosses val="autoZero"/>
        <c:auto val="1"/>
        <c:lblAlgn val="ctr"/>
        <c:lblOffset val="100"/>
        <c:noMultiLvlLbl val="0"/>
      </c:catAx>
      <c:valAx>
        <c:axId val="23264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4453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55524294754274"/>
          <c:y val="4.5408037003152192E-2"/>
          <c:w val="0.81708183233329501"/>
          <c:h val="0.8701761155273580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4A-452E-BB4A-3D90DBB4214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4A-452E-BB4A-3D90DBB42148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4A-452E-BB4A-3D90DBB42148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E4A-452E-BB4A-3D90DBB4214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>
                      <a:solidFill>
                        <a:schemeClr val="accent1">
                          <a:lumMod val="50000"/>
                        </a:schemeClr>
                      </a:solidFill>
                      <a:effectLst/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534390556830425E-3"/>
                  <c:y val="-8.2464534434357833E-4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defRPr>
                    </a:pPr>
                    <a:r>
                      <a:rPr lang="en-US" dirty="0"/>
                      <a:t>3,3%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E4A-452E-BB4A-3D90DBB42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956808953906338E-2"/>
                  <c:y val="-6.32748848564872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>
                      <a:solidFill>
                        <a:schemeClr val="accent1">
                          <a:lumMod val="50000"/>
                        </a:schemeClr>
                      </a:solidFill>
                      <a:effectLst/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E4A-452E-BB4A-3D90DBB42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defRPr>
                    </a:pPr>
                    <a:r>
                      <a:rPr lang="en-US"/>
                      <a:t>74,5%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E4A-452E-BB4A-3D90DBB42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Hoja2!$J$150:$J$153</c:f>
              <c:strCache>
                <c:ptCount val="4"/>
                <c:pt idx="0">
                  <c:v>Vecinalistas</c:v>
                </c:pt>
                <c:pt idx="1">
                  <c:v>UNA</c:v>
                </c:pt>
                <c:pt idx="2">
                  <c:v>FpV</c:v>
                </c:pt>
                <c:pt idx="3">
                  <c:v>Cambiemos</c:v>
                </c:pt>
              </c:strCache>
            </c:strRef>
          </c:cat>
          <c:val>
            <c:numRef>
              <c:f>Hoja2!$M$150:$M$153</c:f>
              <c:numCache>
                <c:formatCode>0.0%</c:formatCode>
                <c:ptCount val="4"/>
                <c:pt idx="0">
                  <c:v>1.6964147948406741E-2</c:v>
                </c:pt>
                <c:pt idx="1">
                  <c:v>5.7104788251513133E-2</c:v>
                </c:pt>
                <c:pt idx="2">
                  <c:v>0.20471741785645087</c:v>
                </c:pt>
                <c:pt idx="3">
                  <c:v>0.72121364594362958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E4A-452E-BB4A-3D90DBB42148}"/>
            </c:ext>
          </c:extLst>
        </c:ser>
        <c:ser>
          <c:idx val="1"/>
          <c:order val="1"/>
          <c:tx>
            <c:v>Porcentaje</c:v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E4A-452E-BB4A-3D90DBB421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BE4A-452E-BB4A-3D90DBB421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BE4A-452E-BB4A-3D90DBB421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BE4A-452E-BB4A-3D90DBB42148}"/>
              </c:ext>
            </c:extLst>
          </c:dPt>
          <c:val>
            <c:numRef>
              <c:f>Hoja2!$L$150:$L$153</c:f>
              <c:numCache>
                <c:formatCode>_(* #,##0.00_);_(* \(#,##0.00\);_(* "-"??_);_(@_)</c:formatCode>
                <c:ptCount val="4"/>
                <c:pt idx="0" formatCode="0.00">
                  <c:v>1.69641479484067</c:v>
                </c:pt>
                <c:pt idx="1">
                  <c:v>5.7104788251513074</c:v>
                </c:pt>
                <c:pt idx="2">
                  <c:v>20.471741785644987</c:v>
                </c:pt>
                <c:pt idx="3">
                  <c:v>72.12136459436303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BE4A-452E-BB4A-3D90DBB421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solidFill>
            <a:schemeClr val="bg1"/>
          </a:solidFill>
        </a:ln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ayout>
        <c:manualLayout>
          <c:xMode val="edge"/>
          <c:yMode val="edge"/>
          <c:x val="0.12470173071941459"/>
          <c:y val="0.89924576660293443"/>
          <c:w val="0.78040714184469751"/>
          <c:h val="7.6389328618517979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97116558959243"/>
          <c:y val="2.8803636092908391E-4"/>
          <c:w val="0.80587630674609068"/>
          <c:h val="0.8584618614227776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05-4895-94CB-717DC0FC3C29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05-4895-94CB-717DC0FC3C29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05-4895-94CB-717DC0FC3C29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C05-4895-94CB-717DC0FC3C29}"/>
              </c:ext>
            </c:extLst>
          </c:dPt>
          <c:dLbls>
            <c:dLbl>
              <c:idx val="0"/>
              <c:layout>
                <c:manualLayout>
                  <c:x val="-4.169481305691556E-2"/>
                  <c:y val="9.4573972660141996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3,5%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C05-4895-94CB-717DC0FC3C2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295678458569116E-2"/>
                  <c:y val="1.7262857182377869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2,4%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C05-4895-94CB-717DC0FC3C2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975625238258074"/>
                  <c:y val="-0.1041997979677164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72,5%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C05-4895-94CB-717DC0FC3C2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5431901320233697E-2"/>
                  <c:y val="8.3215250630283028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21,6%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C05-4895-94CB-717DC0FC3C2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Hoja2!$O$208:$O$212</c:f>
              <c:strCache>
                <c:ptCount val="5"/>
                <c:pt idx="0">
                  <c:v>Alianzas</c:v>
                </c:pt>
                <c:pt idx="1">
                  <c:v>Vecinalistas</c:v>
                </c:pt>
                <c:pt idx="2">
                  <c:v>UNA</c:v>
                </c:pt>
                <c:pt idx="3">
                  <c:v>FpV</c:v>
                </c:pt>
                <c:pt idx="4">
                  <c:v>Cambiemos</c:v>
                </c:pt>
              </c:strCache>
            </c:strRef>
          </c:cat>
          <c:val>
            <c:numRef>
              <c:f>Hoja2!$P$209:$P$212</c:f>
              <c:numCache>
                <c:formatCode>0.0%</c:formatCode>
                <c:ptCount val="4"/>
                <c:pt idx="0">
                  <c:v>3.5285209955772452E-2</c:v>
                </c:pt>
                <c:pt idx="1">
                  <c:v>2.3693203995443855E-2</c:v>
                </c:pt>
                <c:pt idx="2">
                  <c:v>0.72504416412874773</c:v>
                </c:pt>
                <c:pt idx="3">
                  <c:v>0.21597742192003591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C05-4895-94CB-717DC0FC3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/>
      </a:pPr>
      <a:endParaRPr lang="es-A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0.04825</cdr:x>
      <cdr:y>0.82092</cdr:y>
    </cdr:from>
    <cdr:to>
      <cdr:x>0.79784</cdr:x>
      <cdr:y>0.95649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29208" y="4035678"/>
          <a:ext cx="5114422" cy="6664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1800" b="1" dirty="0" err="1">
              <a:solidFill>
                <a:schemeClr val="accent1">
                  <a:lumMod val="50000"/>
                </a:schemeClr>
              </a:solidFill>
            </a:rPr>
            <a:t>Vecinalistas</a:t>
          </a:r>
          <a:r>
            <a:rPr lang="es-AR" sz="1800" b="1" dirty="0"/>
            <a:t>            </a:t>
          </a:r>
          <a:endParaRPr lang="es-AR" sz="18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9" name="1 Rectángulo"/>
        <cdr:cNvSpPr/>
      </cdr:nvSpPr>
      <cdr:spPr>
        <a:xfrm xmlns:a="http://schemas.openxmlformats.org/drawingml/2006/main" flipH="1" flipV="1">
          <a:off x="-1800664" y="-1450195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val="6EA0B0"/>
        </a:solidFill>
        <a:ln xmlns:a="http://schemas.openxmlformats.org/drawingml/2006/main" w="25400" cap="flat" cmpd="sng" algn="ctr">
          <a:solidFill>
            <a:srgbClr val="6EA0B0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0.04825</cdr:x>
      <cdr:y>0.02522</cdr:y>
    </cdr:from>
    <cdr:to>
      <cdr:x>1</cdr:x>
      <cdr:y>0.16079</cdr:y>
    </cdr:to>
    <cdr:sp macro="" textlink="">
      <cdr:nvSpPr>
        <cdr:cNvPr id="10" name="1 CuadroTexto"/>
        <cdr:cNvSpPr txBox="1"/>
      </cdr:nvSpPr>
      <cdr:spPr>
        <a:xfrm xmlns:a="http://schemas.openxmlformats.org/drawingml/2006/main">
          <a:off x="344706" y="123986"/>
          <a:ext cx="6493751" cy="66646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AR" sz="1800" b="1" dirty="0">
              <a:solidFill>
                <a:srgbClr val="4F81BD">
                  <a:lumMod val="50000"/>
                </a:srgbClr>
              </a:solidFill>
            </a:rPr>
            <a:t>UNA</a:t>
          </a:r>
          <a:r>
            <a:rPr lang="es-AR" sz="1800" b="1" dirty="0"/>
            <a:t>   </a:t>
          </a:r>
          <a:endParaRPr lang="es-AR" sz="1800" b="1" dirty="0">
            <a:solidFill>
              <a:srgbClr val="4F81BD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0.04728</cdr:x>
      <cdr:y>0.73833</cdr:y>
    </cdr:from>
    <cdr:to>
      <cdr:x>0.62066</cdr:x>
      <cdr:y>0.8739</cdr:y>
    </cdr:to>
    <cdr:sp macro="" textlink="">
      <cdr:nvSpPr>
        <cdr:cNvPr id="14" name="1 CuadroTexto"/>
        <cdr:cNvSpPr txBox="1"/>
      </cdr:nvSpPr>
      <cdr:spPr>
        <a:xfrm xmlns:a="http://schemas.openxmlformats.org/drawingml/2006/main">
          <a:off x="322603" y="3629645"/>
          <a:ext cx="3912138" cy="66646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AR" sz="1800" b="1" dirty="0" smtClean="0"/>
            <a:t>C</a:t>
          </a:r>
          <a:r>
            <a:rPr lang="es-AR" sz="1800" b="1" dirty="0" smtClean="0">
              <a:solidFill>
                <a:srgbClr val="4F81BD">
                  <a:lumMod val="50000"/>
                </a:srgbClr>
              </a:solidFill>
            </a:rPr>
            <a:t>ambiemos</a:t>
          </a:r>
          <a:endParaRPr lang="es-AR" sz="1800" b="1" dirty="0">
            <a:solidFill>
              <a:srgbClr val="4F81BD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0.05097</cdr:x>
      <cdr:y>0.90081</cdr:y>
    </cdr:from>
    <cdr:to>
      <cdr:x>0.23626</cdr:x>
      <cdr:y>0.98098</cdr:y>
    </cdr:to>
    <cdr:sp macro="" textlink="">
      <cdr:nvSpPr>
        <cdr:cNvPr id="15" name="1 CuadroTexto"/>
        <cdr:cNvSpPr txBox="1"/>
      </cdr:nvSpPr>
      <cdr:spPr>
        <a:xfrm xmlns:a="http://schemas.openxmlformats.org/drawingml/2006/main">
          <a:off x="347752" y="4428419"/>
          <a:ext cx="1264226" cy="3941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" lastClr="FFFFFF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AR" sz="1800" b="1" dirty="0" err="1">
              <a:solidFill>
                <a:srgbClr val="4F81BD">
                  <a:lumMod val="50000"/>
                </a:srgbClr>
              </a:solidFill>
            </a:rPr>
            <a:t>FpV</a:t>
          </a:r>
          <a:r>
            <a:rPr lang="es-AR" sz="1800" b="1" dirty="0"/>
            <a:t>           </a:t>
          </a:r>
          <a:endParaRPr lang="es-AR" sz="1800" b="1" dirty="0">
            <a:solidFill>
              <a:srgbClr val="4F81BD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0.01775</cdr:x>
      <cdr:y>0.92191</cdr:y>
    </cdr:from>
    <cdr:to>
      <cdr:x>0.04047</cdr:x>
      <cdr:y>0.95974</cdr:y>
    </cdr:to>
    <cdr:sp macro="" textlink="">
      <cdr:nvSpPr>
        <cdr:cNvPr id="16" name="15 Rectángulo"/>
        <cdr:cNvSpPr/>
      </cdr:nvSpPr>
      <cdr:spPr>
        <a:xfrm xmlns:a="http://schemas.openxmlformats.org/drawingml/2006/main">
          <a:off x="121126" y="4532153"/>
          <a:ext cx="154983" cy="1859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0.02726</cdr:x>
      <cdr:y>0.05044</cdr:y>
    </cdr:from>
    <cdr:to>
      <cdr:x>0.04997</cdr:x>
      <cdr:y>0.08827</cdr:y>
    </cdr:to>
    <cdr:sp macro="" textlink="">
      <cdr:nvSpPr>
        <cdr:cNvPr id="19" name="1 Rectángulo"/>
        <cdr:cNvSpPr/>
      </cdr:nvSpPr>
      <cdr:spPr>
        <a:xfrm xmlns:a="http://schemas.openxmlformats.org/drawingml/2006/main">
          <a:off x="185979" y="247973"/>
          <a:ext cx="154983" cy="185980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0.01817</cdr:x>
      <cdr:y>0.76293</cdr:y>
    </cdr:from>
    <cdr:to>
      <cdr:x>0.04089</cdr:x>
      <cdr:y>0.80076</cdr:y>
    </cdr:to>
    <cdr:sp macro="" textlink="">
      <cdr:nvSpPr>
        <cdr:cNvPr id="20" name="1 Rectángulo"/>
        <cdr:cNvSpPr/>
      </cdr:nvSpPr>
      <cdr:spPr>
        <a:xfrm xmlns:a="http://schemas.openxmlformats.org/drawingml/2006/main">
          <a:off x="123987" y="3750590"/>
          <a:ext cx="154983" cy="18598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0.01817</cdr:x>
      <cdr:y>0.8512</cdr:y>
    </cdr:from>
    <cdr:to>
      <cdr:x>0.04089</cdr:x>
      <cdr:y>0.88903</cdr:y>
    </cdr:to>
    <cdr:sp macro="" textlink="">
      <cdr:nvSpPr>
        <cdr:cNvPr id="21" name="1 Rectángulo"/>
        <cdr:cNvSpPr/>
      </cdr:nvSpPr>
      <cdr:spPr>
        <a:xfrm xmlns:a="http://schemas.openxmlformats.org/drawingml/2006/main">
          <a:off x="123986" y="4184542"/>
          <a:ext cx="154983" cy="185980"/>
        </a:xfrm>
        <a:prstGeom xmlns:a="http://schemas.openxmlformats.org/drawingml/2006/main" prst="rect">
          <a:avLst/>
        </a:prstGeom>
        <a:solidFill xmlns:a="http://schemas.openxmlformats.org/drawingml/2006/main">
          <a:srgbClr val="969696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A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A1E82-4C65-4ADB-82BF-073751281DC6}" type="datetimeFigureOut">
              <a:rPr lang="es-AR" smtClean="0"/>
              <a:pPr/>
              <a:t>11/12/2018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7B473-B26E-4570-A7FC-12C39665B5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940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533B-AA96-4EC8-978B-3FDCB99AE37B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C2E1-7CF6-43EB-80E0-E81FD7E6547D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4D0B-3BAB-4B04-B615-153BA492F88E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27FF-4245-48C8-ACB6-5A1F5CD91B79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3F1A-5541-4ECA-B945-A8374B4C3759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0A23-B998-4207-BF7C-52E75C0E8BE2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845-3509-4168-A01A-E73F53495AEF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FC19-7547-46BA-B277-672C90177DBB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E16-A5AE-4498-9D85-866B0A52B1CA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D566-B802-445A-97CF-4709497B1064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2073-C356-4CA3-9BB4-D4CCC6ABC0E7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135F9-2F07-4709-890B-101E6E267763}" type="datetime1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0444" y="2329562"/>
            <a:ext cx="720154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OBSERVATORIO DEL ESTADO PROVINCIAL</a:t>
            </a:r>
            <a:r>
              <a:rPr lang="es-AR" sz="53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AR" sz="53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/>
            </a:r>
            <a:br>
              <a:rPr lang="es-AR" dirty="0">
                <a:solidFill>
                  <a:srgbClr val="002060"/>
                </a:solidFill>
              </a:rPr>
            </a:br>
            <a:r>
              <a:rPr lang="es-AR" b="1" dirty="0">
                <a:solidFill>
                  <a:srgbClr val="002060"/>
                </a:solidFill>
              </a:rPr>
              <a:t>GOBIERNO Y GESTIÓN </a:t>
            </a:r>
            <a:r>
              <a:rPr lang="es-AR" b="1" dirty="0" smtClean="0">
                <a:solidFill>
                  <a:srgbClr val="002060"/>
                </a:solidFill>
              </a:rPr>
              <a:t>PROVINCIA </a:t>
            </a:r>
            <a:r>
              <a:rPr lang="es-AR" b="1" dirty="0">
                <a:solidFill>
                  <a:srgbClr val="002060"/>
                </a:solidFill>
              </a:rPr>
              <a:t>DE BUENOS AIRES </a:t>
            </a:r>
            <a:br>
              <a:rPr lang="es-AR" b="1" dirty="0">
                <a:solidFill>
                  <a:srgbClr val="002060"/>
                </a:solidFill>
              </a:rPr>
            </a:br>
            <a:r>
              <a:rPr lang="es-AR" b="1" dirty="0">
                <a:solidFill>
                  <a:srgbClr val="002060"/>
                </a:solidFill>
              </a:rPr>
              <a:t>2015 </a:t>
            </a:r>
            <a:r>
              <a:rPr lang="es-AR" b="1" dirty="0" smtClean="0">
                <a:solidFill>
                  <a:srgbClr val="002060"/>
                </a:solidFill>
              </a:rPr>
              <a:t>- 2018  </a:t>
            </a:r>
            <a:endParaRPr lang="es-A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42" y="3879391"/>
            <a:ext cx="7201546" cy="1143000"/>
          </a:xfrm>
        </p:spPr>
        <p:txBody>
          <a:bodyPr>
            <a:noAutofit/>
          </a:bodyPr>
          <a:lstStyle/>
          <a:p>
            <a:pPr algn="l"/>
            <a:r>
              <a:rPr lang="es-AR" sz="6600" dirty="0">
                <a:solidFill>
                  <a:srgbClr val="002060"/>
                </a:solidFill>
              </a:rPr>
              <a:t>Organización administrativa</a:t>
            </a:r>
            <a:br>
              <a:rPr lang="es-AR" sz="6600" dirty="0">
                <a:solidFill>
                  <a:srgbClr val="002060"/>
                </a:solidFill>
              </a:rPr>
            </a:br>
            <a:endParaRPr lang="es-AR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 flipH="1">
            <a:off x="150699" y="-284815"/>
            <a:ext cx="1538883" cy="5666273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es-AR" sz="4800" dirty="0">
                <a:solidFill>
                  <a:srgbClr val="002060"/>
                </a:solidFill>
              </a:rPr>
              <a:t>Estructura orgánica</a:t>
            </a:r>
            <a:r>
              <a:rPr lang="es-AR" sz="4000" dirty="0">
                <a:solidFill>
                  <a:srgbClr val="002060"/>
                </a:solidFill>
              </a:rPr>
              <a:t/>
            </a:r>
            <a:br>
              <a:rPr lang="es-AR" sz="4000" dirty="0">
                <a:solidFill>
                  <a:srgbClr val="002060"/>
                </a:solidFill>
              </a:rPr>
            </a:br>
            <a:endParaRPr lang="es-AR" sz="4000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379095" y="1796955"/>
            <a:ext cx="10358203" cy="1143000"/>
          </a:xfrm>
        </p:spPr>
        <p:txBody>
          <a:bodyPr>
            <a:normAutofit fontScale="90000"/>
          </a:bodyPr>
          <a:lstStyle/>
          <a:p>
            <a:r>
              <a:rPr lang="es-ES" sz="6000" b="1" dirty="0" smtClean="0">
                <a:solidFill>
                  <a:schemeClr val="tx2">
                    <a:lumMod val="75000"/>
                  </a:schemeClr>
                </a:solidFill>
              </a:rPr>
              <a:t>Ley de Ministerios</a:t>
            </a:r>
            <a:br>
              <a:rPr lang="es-ES" sz="6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</a:rPr>
              <a:t>5 </a:t>
            </a:r>
            <a:r>
              <a:rPr lang="es-ES" sz="4000" b="1" dirty="0">
                <a:solidFill>
                  <a:schemeClr val="tx2">
                    <a:lumMod val="75000"/>
                  </a:schemeClr>
                </a:solidFill>
              </a:rPr>
              <a:t>modificaciones en </a:t>
            </a:r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es-ES" sz="4000" b="1" dirty="0">
                <a:solidFill>
                  <a:schemeClr val="tx2">
                    <a:lumMod val="75000"/>
                  </a:schemeClr>
                </a:solidFill>
              </a:rPr>
              <a:t>años (12/2015 a 12/2017) </a:t>
            </a:r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Leyes 14.803</a:t>
            </a:r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s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14.805</a:t>
            </a:r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s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14.832</a:t>
            </a:r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s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14.853</a:t>
            </a:r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s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14.989</a:t>
            </a:r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es-A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A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s-A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77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6413" y="2368455"/>
            <a:ext cx="9703633" cy="1143000"/>
          </a:xfrm>
        </p:spPr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</a:pP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</a:rPr>
              <a:t>Ley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14.803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(10/12/2015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 </a:t>
            </a: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ministerios, 6 </a:t>
            </a: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secretarías </a:t>
            </a: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 </a:t>
            </a: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AGG. </a:t>
            </a: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Suprime Jefatura Gabinete.</a:t>
            </a:r>
            <a:r>
              <a:rPr 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s-ES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Ley 14.805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(15/1/2016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b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Min. </a:t>
            </a: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Agroindustria, ex </a:t>
            </a: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Agrarios. 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O.P. </a:t>
            </a:r>
            <a:r>
              <a:rPr lang="es-A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NyA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 Secretaría </a:t>
            </a:r>
            <a:r>
              <a:rPr lang="es-A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NyA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s-AR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AR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Ley 14.832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(18/8/2016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13 ministerios, 5 secretarías. </a:t>
            </a:r>
            <a:r>
              <a:rPr lang="es-E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CyT</a:t>
            </a: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G. Cultural.</a:t>
            </a:r>
            <a:b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AR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es-AR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Ley 14.853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30/11/2016) </a:t>
            </a:r>
            <a:b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Elimina Min. </a:t>
            </a: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Coordinación y Gestión Pública, restablece Jefatura </a:t>
            </a: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Gabinete.</a:t>
            </a: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</a:rPr>
              <a:t>Ley 14.989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(14/12/2017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). </a:t>
            </a: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 ministerios,  4 secretarías. </a:t>
            </a: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Min. Asuntos Públicos, ex Sec. Comunicación Ley 14.803. </a:t>
            </a: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AGG baja. OPISU.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s-A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 flipH="1">
            <a:off x="240639" y="-209862"/>
            <a:ext cx="1538883" cy="560633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es-AR" sz="4800" dirty="0">
                <a:solidFill>
                  <a:srgbClr val="002060"/>
                </a:solidFill>
              </a:rPr>
              <a:t>Estructura</a:t>
            </a:r>
            <a:r>
              <a:rPr lang="es-AR" sz="4400" dirty="0">
                <a:solidFill>
                  <a:srgbClr val="002060"/>
                </a:solidFill>
              </a:rPr>
              <a:t> </a:t>
            </a:r>
            <a:r>
              <a:rPr lang="es-AR" sz="4800" dirty="0">
                <a:solidFill>
                  <a:srgbClr val="002060"/>
                </a:solidFill>
              </a:rPr>
              <a:t>orgánica</a:t>
            </a:r>
            <a:r>
              <a:rPr lang="es-AR" sz="4400" dirty="0">
                <a:solidFill>
                  <a:srgbClr val="002060"/>
                </a:solidFill>
              </a:rPr>
              <a:t/>
            </a:r>
            <a:br>
              <a:rPr lang="es-AR" sz="4400" dirty="0">
                <a:solidFill>
                  <a:srgbClr val="002060"/>
                </a:solidFill>
              </a:rPr>
            </a:b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3440500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4223" y="2286005"/>
            <a:ext cx="9653666" cy="1143000"/>
          </a:xfrm>
        </p:spPr>
        <p:txBody>
          <a:bodyPr>
            <a:normAutofit fontScale="90000"/>
          </a:bodyPr>
          <a:lstStyle/>
          <a:p>
            <a:r>
              <a:rPr lang="es-AR" sz="6000" dirty="0" smtClean="0">
                <a:solidFill>
                  <a:srgbClr val="002060"/>
                </a:solidFill>
              </a:rPr>
              <a:t>Estructura orgánica</a:t>
            </a:r>
            <a:br>
              <a:rPr lang="es-AR" sz="6000" dirty="0" smtClean="0">
                <a:solidFill>
                  <a:srgbClr val="002060"/>
                </a:solidFill>
              </a:rPr>
            </a:br>
            <a:r>
              <a:rPr lang="es-AR" sz="5300" dirty="0" smtClean="0">
                <a:solidFill>
                  <a:srgbClr val="002060"/>
                </a:solidFill>
              </a:rPr>
              <a:t/>
            </a:r>
            <a:br>
              <a:rPr lang="es-AR" sz="5300" dirty="0" smtClean="0">
                <a:solidFill>
                  <a:srgbClr val="002060"/>
                </a:solidFill>
              </a:rPr>
            </a:br>
            <a:r>
              <a:rPr lang="es-AR" b="1" dirty="0" smtClean="0">
                <a:solidFill>
                  <a:srgbClr val="002060"/>
                </a:solidFill>
              </a:rPr>
              <a:t>Tres decretos de modificación de aperturas </a:t>
            </a:r>
            <a:br>
              <a:rPr lang="es-AR" b="1" dirty="0" smtClean="0">
                <a:solidFill>
                  <a:srgbClr val="002060"/>
                </a:solidFill>
              </a:rPr>
            </a:br>
            <a:r>
              <a:rPr lang="es-AR" b="1" dirty="0" smtClean="0">
                <a:solidFill>
                  <a:srgbClr val="002060"/>
                </a:solidFill>
              </a:rPr>
              <a:t>  por año y por jurisdicción</a:t>
            </a:r>
            <a:br>
              <a:rPr lang="es-AR" b="1" dirty="0" smtClean="0">
                <a:solidFill>
                  <a:srgbClr val="002060"/>
                </a:solidFill>
              </a:rPr>
            </a:br>
            <a:r>
              <a:rPr lang="es-AR" dirty="0" smtClean="0">
                <a:solidFill>
                  <a:srgbClr val="002060"/>
                </a:solidFill>
              </a:rPr>
              <a:t/>
            </a:r>
            <a:br>
              <a:rPr lang="es-AR" dirty="0" smtClean="0">
                <a:solidFill>
                  <a:srgbClr val="002060"/>
                </a:solidFill>
              </a:rPr>
            </a:br>
            <a:r>
              <a:rPr lang="es-A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Evolución estructuras www.equiposweb.com.ar</a:t>
            </a:r>
            <a:endParaRPr lang="es-A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83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10" y="394559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s-AR" sz="4000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es-AR" sz="4000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es-AR" sz="6700" b="1" dirty="0" smtClean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>GDEBA</a:t>
            </a:r>
            <a:endParaRPr lang="es-AR" sz="67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10" y="1645173"/>
            <a:ext cx="10972800" cy="4525963"/>
          </a:xfrm>
        </p:spPr>
        <p:txBody>
          <a:bodyPr/>
          <a:lstStyle/>
          <a:p>
            <a:pPr lvl="0" algn="ctr">
              <a:spcBef>
                <a:spcPts val="0"/>
              </a:spcBef>
              <a:buNone/>
            </a:pPr>
            <a:endParaRPr lang="es-AR" sz="2800" dirty="0" smtClean="0">
              <a:solidFill>
                <a:srgbClr val="4F81BD">
                  <a:lumMod val="75000"/>
                </a:srgbClr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s-A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</a:t>
            </a:r>
            <a:r>
              <a:rPr lang="es-A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propietario </a:t>
            </a:r>
          </a:p>
          <a:p>
            <a:pPr lvl="0" algn="r">
              <a:spcBef>
                <a:spcPts val="0"/>
              </a:spcBef>
              <a:buNone/>
            </a:pPr>
            <a:endParaRPr lang="es-A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s-A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Adecuación lenta y onerosa</a:t>
            </a:r>
            <a:endParaRPr lang="es-A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r">
              <a:spcBef>
                <a:spcPts val="0"/>
              </a:spcBef>
              <a:buNone/>
            </a:pPr>
            <a:endParaRPr lang="es-A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s-A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Capacitación y </a:t>
            </a:r>
            <a:r>
              <a:rPr lang="es-A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tutorías deficientes </a:t>
            </a:r>
            <a:r>
              <a:rPr lang="es-A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 </a:t>
            </a:r>
            <a:r>
              <a:rPr lang="es-A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ausentes</a:t>
            </a:r>
            <a:endParaRPr lang="es-A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959372"/>
            <a:ext cx="1415772" cy="41972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AR" sz="8000" dirty="0">
                <a:solidFill>
                  <a:srgbClr val="4F81BD">
                    <a:lumMod val="50000"/>
                  </a:srgbClr>
                </a:solidFill>
              </a:rPr>
              <a:t>Procesos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1607276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496" y="1371606"/>
            <a:ext cx="100308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s-AR" sz="5300" dirty="0" smtClean="0">
                <a:solidFill>
                  <a:srgbClr val="002060"/>
                </a:solidFill>
              </a:rPr>
              <a:t/>
            </a:r>
            <a:br>
              <a:rPr lang="es-AR" sz="5300" dirty="0" smtClean="0">
                <a:solidFill>
                  <a:srgbClr val="002060"/>
                </a:solidFill>
              </a:rPr>
            </a:br>
            <a:r>
              <a:rPr lang="es-AR" sz="5300" dirty="0">
                <a:solidFill>
                  <a:srgbClr val="002060"/>
                </a:solidFill>
              </a:rPr>
              <a:t/>
            </a:r>
            <a:br>
              <a:rPr lang="es-AR" sz="5300" dirty="0">
                <a:solidFill>
                  <a:srgbClr val="002060"/>
                </a:solidFill>
              </a:rPr>
            </a:br>
            <a:r>
              <a:rPr lang="es-AR" sz="5300" dirty="0" smtClean="0">
                <a:solidFill>
                  <a:srgbClr val="002060"/>
                </a:solidFill>
              </a:rPr>
              <a:t/>
            </a:r>
            <a:br>
              <a:rPr lang="es-AR" sz="5300" dirty="0" smtClean="0">
                <a:solidFill>
                  <a:srgbClr val="002060"/>
                </a:solidFill>
              </a:rPr>
            </a:br>
            <a:r>
              <a:rPr lang="es-AR" sz="5300" dirty="0" smtClean="0">
                <a:solidFill>
                  <a:srgbClr val="002060"/>
                </a:solidFill>
              </a:rPr>
              <a:t/>
            </a:r>
            <a:br>
              <a:rPr lang="es-AR" sz="5300" dirty="0" smtClean="0">
                <a:solidFill>
                  <a:srgbClr val="002060"/>
                </a:solidFill>
              </a:rPr>
            </a:br>
            <a:r>
              <a:rPr lang="es-AR" sz="5300" b="1" dirty="0" smtClean="0">
                <a:solidFill>
                  <a:schemeClr val="tx2">
                    <a:lumMod val="75000"/>
                  </a:schemeClr>
                </a:solidFill>
              </a:rPr>
              <a:t>Proveedores </a:t>
            </a:r>
            <a:r>
              <a:rPr lang="es-AR" sz="5300" b="1" dirty="0">
                <a:solidFill>
                  <a:schemeClr val="tx2">
                    <a:lumMod val="75000"/>
                  </a:schemeClr>
                </a:solidFill>
              </a:rPr>
              <a:t>de extraña jurisdicción (CABA) </a:t>
            </a:r>
            <a:r>
              <a:rPr lang="es-AR" sz="53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AR" sz="53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53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AR" sz="53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Excepciones </a:t>
            </a:r>
            <a:r>
              <a:rPr lang="es-A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 Registro Provincial </a:t>
            </a:r>
            <a:r>
              <a:rPr lang="es-A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Proveedores</a:t>
            </a:r>
            <a:br>
              <a:rPr lang="es-A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A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leyes de emergencia </a:t>
            </a:r>
            <a:r>
              <a:rPr lang="es-A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A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s-A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19724" y="779489"/>
            <a:ext cx="1415772" cy="41972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AR" sz="8000" dirty="0">
                <a:solidFill>
                  <a:srgbClr val="4F81BD">
                    <a:lumMod val="50000"/>
                  </a:srgbClr>
                </a:solidFill>
              </a:rPr>
              <a:t>Procesos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2806542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270141" y="-194827"/>
            <a:ext cx="8384583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s-AR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AR" sz="3200" b="1" dirty="0">
                <a:solidFill>
                  <a:schemeClr val="tx2">
                    <a:lumMod val="75000"/>
                  </a:schemeClr>
                </a:solidFill>
              </a:rPr>
              <a:t>Declive de la Asesoría General de Gobierno</a:t>
            </a:r>
            <a:endParaRPr lang="es-AR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art. 38 Ley de Ministerios 14.989/17 </a:t>
            </a:r>
          </a:p>
          <a:p>
            <a:pPr algn="r"/>
            <a:endParaRPr lang="es-A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s-AR" sz="3200" b="1" dirty="0">
                <a:solidFill>
                  <a:schemeClr val="tx2">
                    <a:lumMod val="75000"/>
                  </a:schemeClr>
                </a:solidFill>
              </a:rPr>
              <a:t>. Tribunal de Cuentas sin autoridades</a:t>
            </a:r>
          </a:p>
          <a:p>
            <a:pPr algn="r"/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Tres vacantes de ci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nco. </a:t>
            </a:r>
          </a:p>
          <a:p>
            <a:pPr algn="r"/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Sin quorum para fallos vinculantes </a:t>
            </a:r>
          </a:p>
          <a:p>
            <a:pPr algn="r"/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(cargos, multas o inhabilitaciones).</a:t>
            </a:r>
          </a:p>
          <a:p>
            <a:pPr algn="r"/>
            <a:endParaRPr lang="es-AR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Normas habilitantes de controles laxos 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Leyes de emergencia 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14.806 (Seguridad), </a:t>
            </a:r>
            <a:r>
              <a:rPr 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14.812 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(Infraestructura) y 14.815 (</a:t>
            </a:r>
            <a:r>
              <a:rPr lang="es-AR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s-A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dm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tecnológica) PRORROGADAS.</a:t>
            </a:r>
            <a:endParaRPr lang="es-A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Ampliación contrataciones directas. </a:t>
            </a:r>
          </a:p>
          <a:p>
            <a:pPr algn="r"/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Decreto N° 1300/16 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endParaRPr lang="es-AR" sz="2400" b="1" dirty="0">
              <a:solidFill>
                <a:srgbClr val="FF0000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3031" y="303075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A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AR" sz="4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74755" y="765259"/>
            <a:ext cx="1415772" cy="415227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AR" sz="8000" dirty="0" smtClean="0">
                <a:solidFill>
                  <a:schemeClr val="tx2">
                    <a:lumMod val="75000"/>
                  </a:schemeClr>
                </a:solidFill>
              </a:rPr>
              <a:t>Controles</a:t>
            </a:r>
            <a:endParaRPr lang="es-AR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863" y="4324666"/>
            <a:ext cx="7201546" cy="1143000"/>
          </a:xfrm>
        </p:spPr>
        <p:txBody>
          <a:bodyPr>
            <a:noAutofit/>
          </a:bodyPr>
          <a:lstStyle/>
          <a:p>
            <a:pPr algn="l"/>
            <a:r>
              <a:rPr lang="es-AR" sz="6600" dirty="0">
                <a:solidFill>
                  <a:srgbClr val="002060"/>
                </a:solidFill>
              </a:rPr>
              <a:t>Empleo Público</a:t>
            </a:r>
            <a:br>
              <a:rPr lang="es-AR" sz="6600" dirty="0">
                <a:solidFill>
                  <a:srgbClr val="002060"/>
                </a:solidFill>
              </a:rPr>
            </a:br>
            <a:endParaRPr lang="es-AR" sz="6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37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94086" y="224852"/>
            <a:ext cx="10394958" cy="531607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s-AR" sz="3500" b="1" dirty="0">
                <a:solidFill>
                  <a:schemeClr val="accent1">
                    <a:lumMod val="50000"/>
                  </a:schemeClr>
                </a:solidFill>
              </a:rPr>
              <a:t>Declinación de reuniones paritarias. Carrera congelada. </a:t>
            </a:r>
          </a:p>
          <a:p>
            <a:pPr algn="r"/>
            <a:r>
              <a:rPr lang="es-AR" sz="3500" b="1" dirty="0">
                <a:solidFill>
                  <a:schemeClr val="accent1">
                    <a:lumMod val="50000"/>
                  </a:schemeClr>
                </a:solidFill>
              </a:rPr>
              <a:t>Cese </a:t>
            </a:r>
            <a:r>
              <a:rPr lang="es-AR" sz="3500" b="1" dirty="0" smtClean="0">
                <a:solidFill>
                  <a:schemeClr val="accent1">
                    <a:lumMod val="50000"/>
                  </a:schemeClr>
                </a:solidFill>
              </a:rPr>
              <a:t>contratos </a:t>
            </a:r>
            <a:r>
              <a:rPr lang="es-AR" sz="3500" b="1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s-AR" sz="3500" b="1" dirty="0" smtClean="0">
                <a:solidFill>
                  <a:schemeClr val="accent1">
                    <a:lumMod val="50000"/>
                  </a:schemeClr>
                </a:solidFill>
              </a:rPr>
              <a:t>término</a:t>
            </a:r>
            <a:endParaRPr lang="es-AR" sz="35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s-AR" sz="3500" b="1" dirty="0" smtClean="0">
                <a:solidFill>
                  <a:schemeClr val="accent1">
                    <a:lumMod val="50000"/>
                  </a:schemeClr>
                </a:solidFill>
              </a:rPr>
              <a:t>Contratos discrecionales</a:t>
            </a:r>
            <a:endParaRPr lang="es-AR" sz="35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r">
              <a:buNone/>
            </a:pPr>
            <a:r>
              <a:rPr lang="es-A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Contratos </a:t>
            </a:r>
            <a:r>
              <a:rPr lang="es-A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Ley </a:t>
            </a:r>
            <a:r>
              <a:rPr lang="es-A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</a:t>
            </a:r>
            <a:r>
              <a:rPr lang="es-A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emergencia </a:t>
            </a:r>
            <a:r>
              <a:rPr lang="es-AR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AyT</a:t>
            </a:r>
            <a:r>
              <a:rPr lang="es-A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Asesores</a:t>
            </a:r>
            <a:endParaRPr lang="es-AR" sz="2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s-AR" sz="3500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s-AR" sz="3500" b="1" dirty="0" smtClean="0">
                <a:solidFill>
                  <a:schemeClr val="accent1">
                    <a:lumMod val="50000"/>
                  </a:schemeClr>
                </a:solidFill>
              </a:rPr>
              <a:t>onsultoras </a:t>
            </a:r>
            <a:r>
              <a:rPr lang="es-AR" sz="3500" b="1" dirty="0">
                <a:solidFill>
                  <a:schemeClr val="accent1">
                    <a:lumMod val="50000"/>
                  </a:schemeClr>
                </a:solidFill>
              </a:rPr>
              <a:t>y ONG </a:t>
            </a:r>
          </a:p>
          <a:p>
            <a:pPr marL="0" indent="0" algn="r">
              <a:buNone/>
            </a:pPr>
            <a:r>
              <a:rPr lang="es-A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Muy bien 10 - </a:t>
            </a:r>
            <a:r>
              <a:rPr lang="es-AR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Enseñá</a:t>
            </a:r>
            <a:r>
              <a:rPr lang="es-A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por </a:t>
            </a:r>
            <a:r>
              <a:rPr lang="es-A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Argentina</a:t>
            </a:r>
            <a:r>
              <a:rPr lang="es-AR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 algn="r">
              <a:buNone/>
            </a:pPr>
            <a:r>
              <a:rPr lang="es-AR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Red Innovación Local - </a:t>
            </a:r>
            <a:r>
              <a:rPr lang="es-AR" sz="2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Everis</a:t>
            </a:r>
            <a:r>
              <a:rPr lang="es-A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es-AR" sz="2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Matrice</a:t>
            </a:r>
            <a:r>
              <a:rPr lang="es-A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Consulting</a:t>
            </a:r>
            <a:r>
              <a:rPr lang="es-A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r"/>
            <a:r>
              <a:rPr lang="es-AR" sz="3500" b="1" dirty="0" smtClean="0">
                <a:solidFill>
                  <a:schemeClr val="accent1">
                    <a:lumMod val="50000"/>
                  </a:schemeClr>
                </a:solidFill>
              </a:rPr>
              <a:t>Reducción incompatibilidades </a:t>
            </a:r>
            <a:r>
              <a:rPr lang="es-AR" sz="3500" b="1" dirty="0">
                <a:solidFill>
                  <a:schemeClr val="accent1">
                    <a:lumMod val="50000"/>
                  </a:schemeClr>
                </a:solidFill>
              </a:rPr>
              <a:t>funcionarios superiores  </a:t>
            </a:r>
          </a:p>
          <a:p>
            <a:pPr algn="r">
              <a:buNone/>
            </a:pPr>
            <a:r>
              <a:rPr lang="es-AR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</a:t>
            </a:r>
            <a:r>
              <a:rPr lang="es-A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Art. 12 Ley de Ministerios </a:t>
            </a:r>
            <a:r>
              <a:rPr lang="es-A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14.989/17 </a:t>
            </a:r>
          </a:p>
          <a:p>
            <a:pPr algn="r">
              <a:buNone/>
            </a:pPr>
            <a:r>
              <a:rPr lang="es-AR" sz="3000" b="1" dirty="0" smtClean="0">
                <a:solidFill>
                  <a:schemeClr val="accent1">
                    <a:lumMod val="50000"/>
                  </a:schemeClr>
                </a:solidFill>
              </a:rPr>
              <a:t>Retiro </a:t>
            </a:r>
            <a:r>
              <a:rPr lang="es-AR" sz="3000" b="1" dirty="0">
                <a:solidFill>
                  <a:schemeClr val="accent1">
                    <a:lumMod val="50000"/>
                  </a:schemeClr>
                </a:solidFill>
              </a:rPr>
              <a:t>Voluntario </a:t>
            </a:r>
            <a:r>
              <a:rPr lang="es-AR" sz="3000" b="1" i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</a:t>
            </a:r>
          </a:p>
          <a:p>
            <a:pPr algn="r">
              <a:buNone/>
            </a:pPr>
            <a:r>
              <a:rPr lang="es-A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Decreto N° 465/18 </a:t>
            </a:r>
            <a:endParaRPr lang="es-AR" sz="2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es-AR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32868E7D-D184-4DC0-958F-49ED0A9E230D}"/>
              </a:ext>
            </a:extLst>
          </p:cNvPr>
          <p:cNvSpPr/>
          <p:nvPr/>
        </p:nvSpPr>
        <p:spPr>
          <a:xfrm>
            <a:off x="1354734" y="1551482"/>
            <a:ext cx="100879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s-AR" sz="3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Hay </a:t>
            </a:r>
            <a:r>
              <a:rPr lang="es-AR" sz="3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una vuelta al control</a:t>
            </a:r>
            <a:r>
              <a:rPr lang="es-AR" sz="3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AR" sz="3200" b="1" i="1" dirty="0">
              <a:solidFill>
                <a:schemeClr val="accent1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AR" sz="3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r">
              <a:spcAft>
                <a:spcPts val="0"/>
              </a:spcAft>
            </a:pPr>
            <a:r>
              <a:rPr lang="es-AR" sz="3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AR" sz="3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 qué te dicen que seas proactivo? </a:t>
            </a:r>
            <a:endParaRPr lang="es-AR" sz="3200" b="1" i="1" dirty="0" smtClean="0">
              <a:solidFill>
                <a:schemeClr val="accent1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AR" sz="3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Porque suponen </a:t>
            </a:r>
            <a:r>
              <a:rPr lang="es-AR" sz="3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es-AR" sz="3200" b="1" i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sos</a:t>
            </a:r>
            <a:r>
              <a:rPr lang="es-AR" sz="3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3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haragán.</a:t>
            </a:r>
            <a:endParaRPr lang="es-AR" sz="3200" b="1" i="1" dirty="0">
              <a:solidFill>
                <a:schemeClr val="accent1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AR" sz="3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AR" sz="3200" b="1" i="1" dirty="0" smtClean="0">
              <a:solidFill>
                <a:schemeClr val="accent1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AR" sz="3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Ellos piensan: </a:t>
            </a:r>
          </a:p>
          <a:p>
            <a:pPr algn="r">
              <a:spcAft>
                <a:spcPts val="0"/>
              </a:spcAft>
            </a:pPr>
            <a:r>
              <a:rPr lang="es-AR" sz="3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s-AR" sz="3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esta </a:t>
            </a:r>
            <a:r>
              <a:rPr lang="es-AR" sz="3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gente no </a:t>
            </a:r>
            <a:r>
              <a:rPr lang="es-AR" sz="3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puede trabajar</a:t>
            </a:r>
            <a:r>
              <a:rPr lang="es-AR" sz="3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AR" sz="3200" b="1" i="1" dirty="0"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2FBADEDD-A32F-4D6A-9233-A9FDD595A178}"/>
              </a:ext>
            </a:extLst>
          </p:cNvPr>
          <p:cNvSpPr/>
          <p:nvPr/>
        </p:nvSpPr>
        <p:spPr>
          <a:xfrm>
            <a:off x="254834" y="425637"/>
            <a:ext cx="11187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5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Percepción</a:t>
            </a:r>
            <a:r>
              <a:rPr lang="es-AR" sz="4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los trabajadores </a:t>
            </a:r>
            <a:r>
              <a:rPr lang="es-AR" sz="4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públicos</a:t>
            </a:r>
            <a:endParaRPr lang="es-AR" sz="4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3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10" y="865685"/>
            <a:ext cx="10972800" cy="4525963"/>
          </a:xfrm>
        </p:spPr>
        <p:txBody>
          <a:bodyPr/>
          <a:lstStyle/>
          <a:p>
            <a:pPr marL="0" indent="0" algn="r">
              <a:buNone/>
            </a:pP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n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el presupuesto presentado </a:t>
            </a:r>
            <a:endParaRPr lang="es-E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se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reflejan las acciones concernientes al </a:t>
            </a:r>
            <a:r>
              <a:rPr lang="es-ES" b="1" i="1" dirty="0">
                <a:solidFill>
                  <a:schemeClr val="tx2">
                    <a:lumMod val="75000"/>
                  </a:schemeClr>
                </a:solidFill>
              </a:rPr>
              <a:t>fortalecimiento institucional y la modernización del Estado, </a:t>
            </a:r>
            <a:endParaRPr lang="es-E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reforzando</a:t>
            </a:r>
            <a:r>
              <a:rPr lang="es-ES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b="1" i="1" dirty="0">
                <a:solidFill>
                  <a:schemeClr val="tx2">
                    <a:lumMod val="75000"/>
                  </a:schemeClr>
                </a:solidFill>
              </a:rPr>
              <a:t>la convivencia ciudadana, la transparencia en la gestión, el diálogo y el consenso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entre los poderes del 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Estado.</a:t>
            </a:r>
          </a:p>
          <a:p>
            <a:pPr marL="0" indent="0" algn="r">
              <a:buNone/>
            </a:pPr>
            <a:endParaRPr lang="es-E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María Eugenia Vidal, 2018.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01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6" name="Marcador de contenido 5">
            <a:extLst>
              <a:ext uri="{FF2B5EF4-FFF2-40B4-BE49-F238E27FC236}">
                <a16:creationId xmlns="" xmlns:a16="http://schemas.microsoft.com/office/drawing/2014/main" id="{C2D8079E-372D-42FE-A848-93E33EFD09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3952" y="210948"/>
            <a:ext cx="4848730" cy="6751983"/>
          </a:xfr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1C127DDA-4A35-4815-B5AD-72ED5FAEC000}"/>
              </a:ext>
            </a:extLst>
          </p:cNvPr>
          <p:cNvSpPr txBox="1"/>
          <p:nvPr/>
        </p:nvSpPr>
        <p:spPr>
          <a:xfrm>
            <a:off x="6375381" y="2098575"/>
            <a:ext cx="55924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5400" dirty="0" smtClean="0">
                <a:solidFill>
                  <a:schemeClr val="accent1">
                    <a:lumMod val="50000"/>
                  </a:schemeClr>
                </a:solidFill>
              </a:rPr>
              <a:t>Percepción del Gobierno sobre los trabajadores</a:t>
            </a:r>
            <a:endParaRPr lang="es-AR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06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9213" y="1450301"/>
            <a:ext cx="10563068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Me pregunto si no soy funcional con mi entusiasmo, </a:t>
            </a:r>
          </a:p>
          <a:p>
            <a:pPr algn="r">
              <a:buNone/>
            </a:pPr>
            <a:r>
              <a:rPr lang="es-AR" b="1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ero hay gente que tiene necesidades.</a:t>
            </a:r>
          </a:p>
          <a:p>
            <a:pPr marL="0" indent="0" algn="r">
              <a:buNone/>
            </a:pPr>
            <a:endParaRPr lang="es-AR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Fui a un curso…  conocí personas que están con un proyecto interesante en su jurisdicción… y les dije: ‘les ayudo para que lo puedan mostrar y se replique’.</a:t>
            </a:r>
          </a:p>
          <a:p>
            <a:pPr marL="0" indent="0" algn="r">
              <a:buNone/>
            </a:pPr>
            <a:endParaRPr lang="es-AR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AR" dirty="0"/>
          </a:p>
        </p:txBody>
      </p:sp>
      <p:sp>
        <p:nvSpPr>
          <p:cNvPr id="4" name="Rectángulo 6">
            <a:extLst>
              <a:ext uri="{FF2B5EF4-FFF2-40B4-BE49-F238E27FC236}">
                <a16:creationId xmlns="" xmlns:a16="http://schemas.microsoft.com/office/drawing/2014/main" id="{2FBADEDD-A32F-4D6A-9233-A9FDD595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5" y="-852967"/>
            <a:ext cx="1292662" cy="6186309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l"/>
            <a:r>
              <a:rPr lang="es-AR" sz="7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Resistencias</a:t>
            </a:r>
            <a:endParaRPr lang="es-AR" sz="6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88957" y="1896259"/>
            <a:ext cx="9503764" cy="1143000"/>
          </a:xfrm>
        </p:spPr>
        <p:txBody>
          <a:bodyPr>
            <a:noAutofit/>
          </a:bodyPr>
          <a:lstStyle/>
          <a:p>
            <a:r>
              <a:rPr lang="es-AR" sz="5400" dirty="0">
                <a:solidFill>
                  <a:srgbClr val="002060"/>
                </a:solidFill>
              </a:rPr>
              <a:t>Empleo </a:t>
            </a:r>
            <a:r>
              <a:rPr lang="es-AR" sz="5400" dirty="0" smtClean="0">
                <a:solidFill>
                  <a:srgbClr val="002060"/>
                </a:solidFill>
              </a:rPr>
              <a:t>Público</a:t>
            </a:r>
            <a:br>
              <a:rPr lang="es-AR" sz="5400" dirty="0" smtClean="0">
                <a:solidFill>
                  <a:srgbClr val="002060"/>
                </a:solidFill>
              </a:rPr>
            </a:br>
            <a:r>
              <a:rPr lang="es-AR" sz="5400" dirty="0">
                <a:solidFill>
                  <a:srgbClr val="002060"/>
                </a:solidFill>
              </a:rPr>
              <a:t/>
            </a:r>
            <a:br>
              <a:rPr lang="es-AR" sz="5400" dirty="0">
                <a:solidFill>
                  <a:srgbClr val="002060"/>
                </a:solidFill>
              </a:rPr>
            </a:br>
            <a:r>
              <a:rPr lang="es-AR" sz="4800" b="1" dirty="0" smtClean="0">
                <a:solidFill>
                  <a:srgbClr val="002060"/>
                </a:solidFill>
              </a:rPr>
              <a:t>Seudónimos en redes y documentos</a:t>
            </a:r>
            <a:br>
              <a:rPr lang="es-AR" sz="4800" b="1" dirty="0" smtClean="0">
                <a:solidFill>
                  <a:srgbClr val="002060"/>
                </a:solidFill>
              </a:rPr>
            </a:br>
            <a:r>
              <a:rPr lang="es-AR" sz="4800" b="1" dirty="0" smtClean="0">
                <a:solidFill>
                  <a:srgbClr val="002060"/>
                </a:solidFill>
              </a:rPr>
              <a:t>Militancias encubiertas</a:t>
            </a:r>
            <a:r>
              <a:rPr lang="es-AR" sz="4800" b="1" dirty="0">
                <a:solidFill>
                  <a:srgbClr val="002060"/>
                </a:solidFill>
              </a:rPr>
              <a:t/>
            </a:r>
            <a:br>
              <a:rPr lang="es-AR" sz="4800" b="1" dirty="0">
                <a:solidFill>
                  <a:srgbClr val="002060"/>
                </a:solidFill>
              </a:rPr>
            </a:br>
            <a:endParaRPr lang="es-AR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83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03948" y="611387"/>
            <a:ext cx="10128355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¿Qué nos mueve? </a:t>
            </a:r>
          </a:p>
          <a:p>
            <a:pPr algn="r">
              <a:buNone/>
            </a:pPr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La mirada sobre el rol del Estado y sus trabajadores </a:t>
            </a:r>
          </a:p>
          <a:p>
            <a:pPr algn="r">
              <a:buNone/>
            </a:pPr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como promotores de políticas públicas, de derechos. </a:t>
            </a:r>
          </a:p>
          <a:p>
            <a:pPr algn="r">
              <a:buNone/>
            </a:pPr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Eso nos mueve.</a:t>
            </a:r>
          </a:p>
          <a:p>
            <a:pPr algn="r">
              <a:buNone/>
            </a:pPr>
            <a:endParaRPr lang="es-ES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s-AR" sz="4800" b="1" dirty="0" smtClean="0">
                <a:solidFill>
                  <a:schemeClr val="accent1">
                    <a:lumMod val="75000"/>
                  </a:schemeClr>
                </a:solidFill>
              </a:rPr>
              <a:t>LUCHA </a:t>
            </a:r>
            <a:r>
              <a:rPr lang="es-AR" sz="4800" b="1" dirty="0">
                <a:solidFill>
                  <a:schemeClr val="accent1">
                    <a:lumMod val="75000"/>
                  </a:schemeClr>
                </a:solidFill>
              </a:rPr>
              <a:t>EN LA CALLE Y EN LA JUSTICIA</a:t>
            </a:r>
            <a:r>
              <a:rPr lang="es-AR" sz="4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r"/>
            <a:endParaRPr lang="es-AR" dirty="0"/>
          </a:p>
        </p:txBody>
      </p:sp>
      <p:sp>
        <p:nvSpPr>
          <p:cNvPr id="4" name="Rectángulo 6">
            <a:extLst>
              <a:ext uri="{FF2B5EF4-FFF2-40B4-BE49-F238E27FC236}">
                <a16:creationId xmlns="" xmlns:a16="http://schemas.microsoft.com/office/drawing/2014/main" id="{2FBADEDD-A32F-4D6A-9233-A9FDD595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67" y="209862"/>
            <a:ext cx="1292662" cy="5291527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l"/>
            <a:r>
              <a:rPr lang="es-AR" sz="7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Compromisos</a:t>
            </a:r>
            <a:endParaRPr lang="es-AR" sz="7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64912" y="3791544"/>
            <a:ext cx="10363200" cy="1362075"/>
          </a:xfrm>
        </p:spPr>
        <p:txBody>
          <a:bodyPr>
            <a:normAutofit/>
          </a:bodyPr>
          <a:lstStyle/>
          <a:p>
            <a:r>
              <a:rPr lang="es-AR" sz="6600" b="0" cap="none" dirty="0">
                <a:solidFill>
                  <a:srgbClr val="002060"/>
                </a:solidFill>
              </a:rPr>
              <a:t>Gobierno Abierto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10" y="10"/>
            <a:ext cx="10972800" cy="1143000"/>
          </a:xfrm>
        </p:spPr>
        <p:txBody>
          <a:bodyPr>
            <a:normAutofit/>
          </a:bodyPr>
          <a:lstStyle/>
          <a:p>
            <a:r>
              <a:rPr lang="es-AR" sz="4800" dirty="0">
                <a:solidFill>
                  <a:schemeClr val="accent1">
                    <a:lumMod val="50000"/>
                  </a:schemeClr>
                </a:solidFill>
              </a:rPr>
              <a:t>Iniciativas de Datos Abiertos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206" y="1166023"/>
            <a:ext cx="11215607" cy="4525963"/>
          </a:xfrm>
        </p:spPr>
        <p:txBody>
          <a:bodyPr>
            <a:normAutofit fontScale="92500" lnSpcReduction="10000"/>
          </a:bodyPr>
          <a:lstStyle/>
          <a:p>
            <a:pPr algn="r">
              <a:spcBef>
                <a:spcPts val="0"/>
              </a:spcBef>
            </a:pPr>
            <a:r>
              <a:rPr lang="es-AR" b="1" dirty="0">
                <a:solidFill>
                  <a:schemeClr val="tx2">
                    <a:lumMod val="75000"/>
                  </a:schemeClr>
                </a:solidFill>
              </a:rPr>
              <a:t>Ley provincial </a:t>
            </a:r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12.475/00 </a:t>
            </a:r>
            <a:r>
              <a:rPr lang="es-AR" b="1" i="1" dirty="0" smtClean="0">
                <a:solidFill>
                  <a:schemeClr val="tx2">
                    <a:lumMod val="75000"/>
                  </a:schemeClr>
                </a:solidFill>
              </a:rPr>
              <a:t>Acceso </a:t>
            </a:r>
            <a:r>
              <a:rPr lang="es-AR" b="1" i="1" dirty="0">
                <a:solidFill>
                  <a:schemeClr val="tx2">
                    <a:lumMod val="75000"/>
                  </a:schemeClr>
                </a:solidFill>
              </a:rPr>
              <a:t>a Documentos </a:t>
            </a:r>
            <a:r>
              <a:rPr lang="es-AR" b="1" i="1" dirty="0" smtClean="0">
                <a:solidFill>
                  <a:schemeClr val="tx2">
                    <a:lumMod val="75000"/>
                  </a:schemeClr>
                </a:solidFill>
              </a:rPr>
              <a:t>Administrativos. </a:t>
            </a:r>
            <a:r>
              <a:rPr lang="es-A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Reglamento (Decreto 2549/04): </a:t>
            </a:r>
            <a:r>
              <a:rPr lang="es-A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 se ha implementado</a:t>
            </a:r>
            <a:r>
              <a:rPr lang="es-A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es-AR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s-AR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s-A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Sin </a:t>
            </a:r>
            <a:r>
              <a:rPr lang="es-A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adhesión </a:t>
            </a:r>
            <a:r>
              <a:rPr lang="es-A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es-A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Ley Nacional </a:t>
            </a:r>
            <a:r>
              <a:rPr lang="es-A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27.275.</a:t>
            </a:r>
          </a:p>
          <a:p>
            <a:pPr algn="r">
              <a:spcBef>
                <a:spcPts val="0"/>
              </a:spcBef>
              <a:buNone/>
            </a:pP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s-AR" dirty="0">
              <a:solidFill>
                <a:schemeClr val="tx2">
                  <a:lumMod val="75000"/>
                </a:schemeClr>
              </a:solidFill>
            </a:endParaRPr>
          </a:p>
          <a:p>
            <a:pPr algn="r" fontAlgn="t"/>
            <a:r>
              <a:rPr lang="es-AR" sz="3600" b="1" dirty="0">
                <a:solidFill>
                  <a:schemeClr val="tx2">
                    <a:lumMod val="75000"/>
                  </a:schemeClr>
                </a:solidFill>
              </a:rPr>
              <a:t>2016: Ley 14.828 de Modernización del </a:t>
            </a:r>
            <a:r>
              <a:rPr lang="es-AR" sz="3600" b="1" dirty="0" smtClean="0">
                <a:solidFill>
                  <a:schemeClr val="tx2">
                    <a:lumMod val="75000"/>
                  </a:schemeClr>
                </a:solidFill>
              </a:rPr>
              <a:t>Estado. </a:t>
            </a:r>
          </a:p>
          <a:p>
            <a:pPr marL="0" indent="0" algn="r" fontAlgn="t">
              <a:buNone/>
            </a:pPr>
            <a:r>
              <a:rPr lang="es-A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Apertura </a:t>
            </a:r>
            <a:r>
              <a:rPr lang="es-A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datos </a:t>
            </a:r>
            <a:r>
              <a:rPr lang="es-A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 </a:t>
            </a:r>
            <a:r>
              <a:rPr lang="es-A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transparencia activa (art 8).</a:t>
            </a:r>
          </a:p>
          <a:p>
            <a:pPr algn="r"/>
            <a:endParaRPr lang="es-AR" sz="36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s-AR" sz="3600" b="1" dirty="0">
                <a:solidFill>
                  <a:schemeClr val="tx2">
                    <a:lumMod val="75000"/>
                  </a:schemeClr>
                </a:solidFill>
              </a:rPr>
              <a:t>2016: Compromiso Federal de Modernización. </a:t>
            </a:r>
          </a:p>
          <a:p>
            <a:pPr algn="r">
              <a:buNone/>
            </a:pPr>
            <a:r>
              <a:rPr lang="es-AR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COMPROMISO </a:t>
            </a:r>
            <a:r>
              <a:rPr lang="es-A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endParaRPr lang="es-AR" sz="3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 fontAlgn="t">
              <a:buNone/>
            </a:pPr>
            <a:endParaRPr lang="es-AR" sz="3600" dirty="0">
              <a:solidFill>
                <a:schemeClr val="tx2">
                  <a:lumMod val="75000"/>
                </a:schemeClr>
              </a:solidFill>
            </a:endParaRPr>
          </a:p>
          <a:p>
            <a:pPr fontAlgn="t"/>
            <a:endParaRPr lang="es-AR" sz="3600" dirty="0">
              <a:solidFill>
                <a:schemeClr val="accent1">
                  <a:lumMod val="75000"/>
                </a:schemeClr>
              </a:solidFill>
            </a:endParaRPr>
          </a:p>
          <a:p>
            <a:pPr fontAlgn="t"/>
            <a:endParaRPr lang="es-AR" sz="3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22" y="374754"/>
            <a:ext cx="6375817" cy="4781863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7195279" y="688193"/>
            <a:ext cx="43621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3200" b="1" dirty="0">
                <a:solidFill>
                  <a:schemeClr val="tx2">
                    <a:lumMod val="75000"/>
                  </a:schemeClr>
                </a:solidFill>
              </a:rPr>
              <a:t>Decreto Nº 805/2016 de Gobierno Abierto: </a:t>
            </a:r>
            <a:r>
              <a:rPr lang="es-AR" sz="3200" b="1" i="1" dirty="0">
                <a:solidFill>
                  <a:schemeClr val="tx2">
                    <a:lumMod val="75000"/>
                  </a:schemeClr>
                </a:solidFill>
              </a:rPr>
              <a:t>Portal de Datos Abiertos.</a:t>
            </a:r>
            <a:r>
              <a:rPr lang="es-AR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>
              <a:buNone/>
            </a:pPr>
            <a:endParaRPr lang="es-A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 </a:t>
            </a:r>
            <a:r>
              <a:rPr lang="es-A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invita a </a:t>
            </a: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municipios</a:t>
            </a:r>
            <a:r>
              <a:rPr lang="es-A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empresas y sociedades del Estado a adherir. </a:t>
            </a:r>
          </a:p>
          <a:p>
            <a:pPr algn="r">
              <a:buNone/>
            </a:pPr>
            <a:r>
              <a:rPr lang="es-A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53 </a:t>
            </a:r>
            <a:r>
              <a:rPr lang="es-AR"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datasets</a:t>
            </a:r>
            <a:r>
              <a:rPr lang="es-A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 </a:t>
            </a:r>
            <a:r>
              <a:rPr lang="es-A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sectores no representados. </a:t>
            </a:r>
          </a:p>
        </p:txBody>
      </p:sp>
    </p:spTree>
    <p:extLst>
      <p:ext uri="{BB962C8B-B14F-4D97-AF65-F5344CB8AC3E}">
        <p14:creationId xmlns:p14="http://schemas.microsoft.com/office/powerpoint/2010/main" val="435512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27382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60474"/>
              </p:ext>
            </p:extLst>
          </p:nvPr>
        </p:nvGraphicFramePr>
        <p:xfrm>
          <a:off x="527382" y="134193"/>
          <a:ext cx="11239578" cy="6434336"/>
        </p:xfrm>
        <a:graphic>
          <a:graphicData uri="http://schemas.openxmlformats.org/drawingml/2006/table">
            <a:tbl>
              <a:tblPr/>
              <a:tblGrid>
                <a:gridCol w="3985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69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002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69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73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Grado de publicación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Grados de publicación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Estructura orgánica</a:t>
                      </a:r>
                      <a:b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Escuelas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3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Normativa (BO)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Centros de salud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Declaraciones Juradas</a:t>
                      </a:r>
                      <a:b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Otras dependencias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Nómina de autoridades y  personal</a:t>
                      </a:r>
                      <a:b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Estadísticas </a:t>
                      </a:r>
                      <a:r>
                        <a:rPr lang="es-ES" sz="16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generales</a:t>
                      </a: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Presupuesto, por programa o función</a:t>
                      </a:r>
                      <a:b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Accesibilidad </a:t>
                      </a:r>
                      <a:r>
                        <a:rPr lang="es-ES" sz="16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(trámites principales)</a:t>
                      </a: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Iniciativas de apertura municipal</a:t>
                      </a:r>
                      <a:b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Funciones y servicios de cada repartición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Procedimiento de Acceso a la Información</a:t>
                      </a:r>
                      <a:b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Información </a:t>
                      </a:r>
                      <a:r>
                        <a:rPr lang="es-ES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provista al  </a:t>
                      </a:r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ciudadano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Transferencias presupuestarias</a:t>
                      </a:r>
                      <a:b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Guía de </a:t>
                      </a:r>
                      <a:r>
                        <a:rPr lang="es-ES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trámites</a:t>
                      </a: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Ejecución presupuestaria actualizada</a:t>
                      </a:r>
                      <a:b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Transporte público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Obras de infraestructura</a:t>
                      </a:r>
                      <a:b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Datos </a:t>
                      </a:r>
                      <a:r>
                        <a:rPr lang="es-ES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ambientales</a:t>
                      </a: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83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Auditorías y evaluaciones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Acceso a datos electorales</a:t>
                      </a:r>
                      <a:r>
                        <a:rPr lang="es-ES" sz="16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</a:t>
                      </a: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Licitaciones y contrataciones</a:t>
                      </a:r>
                      <a:b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Reclamos </a:t>
                      </a:r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o </a:t>
                      </a:r>
                      <a:r>
                        <a:rPr lang="es-ES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denuncias ciudadanas</a:t>
                      </a:r>
                      <a:endParaRPr lang="es-E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83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Escalas salariales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Permisos, concesiones, autorizaciones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9767" y="10"/>
            <a:ext cx="11452486" cy="479302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AR" sz="16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16000" b="1" i="1" dirty="0" smtClean="0">
                <a:solidFill>
                  <a:schemeClr val="accent1">
                    <a:lumMod val="75000"/>
                  </a:schemeClr>
                </a:solidFill>
              </a:rPr>
              <a:t>Presentar sin mostrar </a:t>
            </a:r>
            <a:endParaRPr lang="es-AR" sz="16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lang="es-AR" sz="12800" b="1" dirty="0" smtClean="0">
                <a:solidFill>
                  <a:schemeClr val="accent1">
                    <a:lumMod val="75000"/>
                  </a:schemeClr>
                </a:solidFill>
              </a:rPr>
              <a:t>Compras </a:t>
            </a:r>
            <a:r>
              <a:rPr lang="es-AR" sz="12800" b="1" dirty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es-AR" sz="12800" b="1" dirty="0" smtClean="0">
                <a:solidFill>
                  <a:schemeClr val="accent1">
                    <a:lumMod val="75000"/>
                  </a:schemeClr>
                </a:solidFill>
              </a:rPr>
              <a:t>contrataciones </a:t>
            </a:r>
            <a:endParaRPr lang="es-AR" sz="1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lang="es-AR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 sin acceso a datos sensibles</a:t>
            </a:r>
            <a:r>
              <a:rPr lang="es-AR" sz="112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s-AR" sz="11200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endParaRPr lang="es-ES" sz="1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lang="es-AR" sz="12800" b="1" dirty="0" smtClean="0">
                <a:solidFill>
                  <a:schemeClr val="accent1">
                    <a:lumMod val="75000"/>
                  </a:schemeClr>
                </a:solidFill>
              </a:rPr>
              <a:t>Portal Contrataciones</a:t>
            </a:r>
          </a:p>
          <a:p>
            <a:pPr algn="r">
              <a:spcBef>
                <a:spcPts val="0"/>
              </a:spcBef>
              <a:buNone/>
            </a:pPr>
            <a:r>
              <a:rPr lang="es-AR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Motor </a:t>
            </a:r>
            <a:r>
              <a:rPr lang="es-AR" sz="1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</a:t>
            </a:r>
            <a:r>
              <a:rPr lang="es-AR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búsqueda ineficaz.</a:t>
            </a:r>
            <a:r>
              <a:rPr lang="es-AR" sz="112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</a:t>
            </a:r>
            <a:endParaRPr lang="es-AR" sz="112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endParaRPr lang="es-AR" sz="1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lang="es-AR" sz="12800" b="1" dirty="0" smtClean="0">
                <a:solidFill>
                  <a:schemeClr val="accent1">
                    <a:lumMod val="75000"/>
                  </a:schemeClr>
                </a:solidFill>
              </a:rPr>
              <a:t>Portal </a:t>
            </a:r>
            <a:r>
              <a:rPr lang="es-AR" sz="12800" b="1" dirty="0">
                <a:solidFill>
                  <a:schemeClr val="accent1">
                    <a:lumMod val="75000"/>
                  </a:schemeClr>
                </a:solidFill>
              </a:rPr>
              <a:t>Provincia Abierta </a:t>
            </a:r>
            <a:endParaRPr lang="es-AR" sz="1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lang="es-AR" sz="1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s-AR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resupuesto sin ejecución presupuestaria. </a:t>
            </a:r>
            <a:endParaRPr lang="es-AR" sz="1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endParaRPr lang="es-AR" sz="1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lang="es-AR" sz="12800" b="1" dirty="0" smtClean="0">
                <a:solidFill>
                  <a:schemeClr val="accent1">
                    <a:lumMod val="75000"/>
                  </a:schemeClr>
                </a:solidFill>
              </a:rPr>
              <a:t>Ley </a:t>
            </a:r>
            <a:r>
              <a:rPr lang="es-AR" sz="12800" b="1" dirty="0">
                <a:solidFill>
                  <a:schemeClr val="accent1">
                    <a:lumMod val="75000"/>
                  </a:schemeClr>
                </a:solidFill>
              </a:rPr>
              <a:t>14.812 (emergencia Infraestructura) </a:t>
            </a:r>
          </a:p>
          <a:p>
            <a:pPr algn="r">
              <a:spcBef>
                <a:spcPts val="0"/>
              </a:spcBef>
              <a:buNone/>
            </a:pPr>
            <a:r>
              <a:rPr lang="es-AR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Sin publicación procedimientos </a:t>
            </a:r>
            <a:r>
              <a:rPr lang="es-AR" sz="1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contractuales.</a:t>
            </a:r>
          </a:p>
          <a:p>
            <a:pPr algn="r">
              <a:buNone/>
            </a:pPr>
            <a:endParaRPr lang="es-A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BBBB1DB-9008-45B6-9AEB-B7BB6B58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621825" y="286133"/>
            <a:ext cx="510462" cy="5163279"/>
          </a:xfrm>
        </p:spPr>
        <p:txBody>
          <a:bodyPr vert="vert270">
            <a:normAutofit fontScale="90000"/>
          </a:bodyPr>
          <a:lstStyle/>
          <a:p>
            <a:r>
              <a:rPr lang="es-AR" sz="6700" dirty="0">
                <a:solidFill>
                  <a:schemeClr val="tx2">
                    <a:lumMod val="75000"/>
                  </a:schemeClr>
                </a:solidFill>
              </a:rPr>
              <a:t>Banco Provincia</a:t>
            </a:r>
            <a:r>
              <a:rPr lang="es-AR" sz="2400" dirty="0">
                <a:solidFill>
                  <a:srgbClr val="FF0000"/>
                </a:solidFill>
              </a:rPr>
              <a:t/>
            </a:r>
            <a:br>
              <a:rPr lang="es-AR" sz="2400" dirty="0">
                <a:solidFill>
                  <a:srgbClr val="FF0000"/>
                </a:solidFill>
              </a:rPr>
            </a:br>
            <a:endParaRPr lang="es-AR" sz="2400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03CEF6B-2805-40A8-ABD4-52A8A7093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25" y="187095"/>
            <a:ext cx="9085560" cy="5052149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es-AR" sz="11200" dirty="0">
                <a:solidFill>
                  <a:schemeClr val="tx2">
                    <a:lumMod val="75000"/>
                  </a:schemeClr>
                </a:solidFill>
              </a:rPr>
              <a:t>Banca Pública </a:t>
            </a:r>
            <a:r>
              <a:rPr lang="es-AR" sz="11200" dirty="0" smtClean="0">
                <a:solidFill>
                  <a:schemeClr val="tx2">
                    <a:lumMod val="75000"/>
                  </a:schemeClr>
                </a:solidFill>
              </a:rPr>
              <a:t>en </a:t>
            </a:r>
            <a:r>
              <a:rPr lang="es-AR" sz="11200" b="1" dirty="0" smtClean="0">
                <a:solidFill>
                  <a:schemeClr val="tx2">
                    <a:lumMod val="75000"/>
                  </a:schemeClr>
                </a:solidFill>
              </a:rPr>
              <a:t>ADEBA</a:t>
            </a:r>
          </a:p>
          <a:p>
            <a:pPr algn="r"/>
            <a:endParaRPr lang="es-AR" sz="1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s-AR" sz="11200" b="1" dirty="0" smtClean="0">
                <a:solidFill>
                  <a:schemeClr val="tx2">
                    <a:lumMod val="75000"/>
                  </a:schemeClr>
                </a:solidFill>
              </a:rPr>
              <a:t>AUSENTE</a:t>
            </a:r>
            <a:r>
              <a:rPr lang="es-AR" sz="1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AR" sz="11200" dirty="0">
                <a:solidFill>
                  <a:schemeClr val="tx2">
                    <a:lumMod val="75000"/>
                  </a:schemeClr>
                </a:solidFill>
              </a:rPr>
              <a:t>en </a:t>
            </a:r>
            <a:r>
              <a:rPr lang="es-AR" sz="11200" dirty="0" smtClean="0">
                <a:solidFill>
                  <a:schemeClr val="tx2">
                    <a:lumMod val="75000"/>
                  </a:schemeClr>
                </a:solidFill>
              </a:rPr>
              <a:t>conflictos productivos </a:t>
            </a:r>
            <a:r>
              <a:rPr lang="es-AR" sz="11200" b="1" dirty="0" smtClean="0">
                <a:solidFill>
                  <a:schemeClr val="tx2">
                    <a:lumMod val="75000"/>
                  </a:schemeClr>
                </a:solidFill>
              </a:rPr>
              <a:t>(ARS)</a:t>
            </a:r>
          </a:p>
          <a:p>
            <a:pPr marL="0" indent="0" algn="r">
              <a:buNone/>
            </a:pPr>
            <a:endParaRPr lang="es-AR" sz="112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s-AR" sz="11200" b="1" dirty="0" smtClean="0">
                <a:solidFill>
                  <a:schemeClr val="tx2">
                    <a:lumMod val="75000"/>
                  </a:schemeClr>
                </a:solidFill>
              </a:rPr>
              <a:t>DESFINANCIAMIENTO</a:t>
            </a:r>
          </a:p>
          <a:p>
            <a:pPr marL="0" indent="0" algn="r">
              <a:buNone/>
            </a:pPr>
            <a:r>
              <a:rPr lang="es-ES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Caja de Jubilaciones - Campaña 50% descuento</a:t>
            </a:r>
          </a:p>
          <a:p>
            <a:pPr marL="0" indent="0" algn="r">
              <a:buNone/>
            </a:pPr>
            <a:endParaRPr lang="es-AR" sz="1120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s-AR" sz="11200" b="1" dirty="0" smtClean="0">
                <a:solidFill>
                  <a:schemeClr val="tx2">
                    <a:lumMod val="75000"/>
                  </a:schemeClr>
                </a:solidFill>
              </a:rPr>
              <a:t>SITUACION PATRIMONIAL</a:t>
            </a:r>
          </a:p>
          <a:p>
            <a:pPr marL="0" indent="0" algn="r">
              <a:buNone/>
            </a:pPr>
            <a:r>
              <a:rPr lang="es-ES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Emisión de deuda - Cartera en mora</a:t>
            </a:r>
          </a:p>
          <a:p>
            <a:pPr marL="0" indent="0" algn="r">
              <a:buNone/>
            </a:pPr>
            <a:endParaRPr lang="es-AR" sz="1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s-AR" sz="11200" b="1" dirty="0" smtClean="0">
                <a:solidFill>
                  <a:schemeClr val="tx2">
                    <a:lumMod val="75000"/>
                  </a:schemeClr>
                </a:solidFill>
              </a:rPr>
              <a:t>PUBLICIDAD – ASESORES</a:t>
            </a:r>
          </a:p>
          <a:p>
            <a:pPr marL="0" indent="0" algn="r">
              <a:buNone/>
            </a:pPr>
            <a:r>
              <a:rPr lang="es-ES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Aumento 4 a 8 veces.</a:t>
            </a:r>
            <a:endParaRPr lang="es-AR" sz="1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AR" sz="7600" dirty="0">
              <a:solidFill>
                <a:schemeClr val="tx2">
                  <a:lumMod val="50000"/>
                </a:schemeClr>
              </a:solidFill>
            </a:endParaRPr>
          </a:p>
          <a:p>
            <a:endParaRPr lang="es-AR" dirty="0">
              <a:solidFill>
                <a:schemeClr val="tx2">
                  <a:lumMod val="50000"/>
                </a:schemeClr>
              </a:solidFill>
            </a:endParaRP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36EEDE4B-2E85-4CC4-BB13-09BA79FEA5C4}"/>
              </a:ext>
            </a:extLst>
          </p:cNvPr>
          <p:cNvSpPr txBox="1">
            <a:spLocks/>
          </p:cNvSpPr>
          <p:nvPr/>
        </p:nvSpPr>
        <p:spPr>
          <a:xfrm>
            <a:off x="589552" y="2228068"/>
            <a:ext cx="3952161" cy="4851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AR" sz="1800" dirty="0">
              <a:solidFill>
                <a:schemeClr val="tx1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6C4770B8-9429-41D8-A5D2-A481FBDC41BF}"/>
              </a:ext>
            </a:extLst>
          </p:cNvPr>
          <p:cNvSpPr/>
          <p:nvPr/>
        </p:nvSpPr>
        <p:spPr>
          <a:xfrm>
            <a:off x="529460" y="2867773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AR" sz="28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373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9493" y="2121113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es-AR" sz="5400" b="1" dirty="0">
                <a:solidFill>
                  <a:schemeClr val="accent1">
                    <a:lumMod val="50000"/>
                  </a:schemeClr>
                </a:solidFill>
              </a:rPr>
              <a:t>Indicadores</a:t>
            </a:r>
            <a:r>
              <a:rPr lang="es-AR" sz="5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s-AR" sz="5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s-A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4462" y="2841703"/>
            <a:ext cx="109728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AR" sz="4000" b="1" dirty="0">
                <a:solidFill>
                  <a:schemeClr val="accent1">
                    <a:lumMod val="75000"/>
                  </a:schemeClr>
                </a:solidFill>
              </a:rPr>
              <a:t>Transferencias nacionales a municipios</a:t>
            </a:r>
          </a:p>
          <a:p>
            <a:pPr>
              <a:spcBef>
                <a:spcPts val="0"/>
              </a:spcBef>
            </a:pPr>
            <a:r>
              <a:rPr lang="es-AR" sz="4000" b="1" dirty="0">
                <a:solidFill>
                  <a:schemeClr val="accent1">
                    <a:lumMod val="75000"/>
                  </a:schemeClr>
                </a:solidFill>
              </a:rPr>
              <a:t>Organización administrativa y empleo público</a:t>
            </a:r>
          </a:p>
          <a:p>
            <a:pPr>
              <a:spcBef>
                <a:spcPts val="0"/>
              </a:spcBef>
            </a:pPr>
            <a:r>
              <a:rPr lang="es-AR" sz="4000" b="1" dirty="0" smtClean="0">
                <a:solidFill>
                  <a:schemeClr val="accent1">
                    <a:lumMod val="75000"/>
                  </a:schemeClr>
                </a:solidFill>
              </a:rPr>
              <a:t>Gobierno </a:t>
            </a:r>
            <a:r>
              <a:rPr lang="es-AR" sz="4000" b="1" dirty="0">
                <a:solidFill>
                  <a:schemeClr val="accent1">
                    <a:lumMod val="75000"/>
                  </a:schemeClr>
                </a:solidFill>
              </a:rPr>
              <a:t>Abierto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 </a:t>
            </a:r>
            <a:r>
              <a:rPr lang="es-ES" sz="5300" b="1" dirty="0" smtClean="0">
                <a:solidFill>
                  <a:schemeClr val="tx2">
                    <a:lumMod val="75000"/>
                  </a:schemeClr>
                </a:solidFill>
              </a:rPr>
              <a:t>Denuncia </a:t>
            </a:r>
            <a:r>
              <a:rPr lang="es-ES" sz="5300" b="1" dirty="0">
                <a:solidFill>
                  <a:schemeClr val="tx2">
                    <a:lumMod val="75000"/>
                  </a:schemeClr>
                </a:solidFill>
              </a:rPr>
              <a:t>penal </a:t>
            </a:r>
            <a:r>
              <a:rPr lang="es-ES" sz="53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53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>por desvío </a:t>
            </a:r>
            <a:r>
              <a:rPr lang="es-ES" sz="3600" b="1" dirty="0">
                <a:solidFill>
                  <a:schemeClr val="tx2">
                    <a:lumMod val="75000"/>
                  </a:schemeClr>
                </a:solidFill>
              </a:rPr>
              <a:t>de fondos 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>de la caja jubilatoria del </a:t>
            </a:r>
            <a:b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>Banco Provincia</a:t>
            </a: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por $5.500 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millones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06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61693" y="3429005"/>
            <a:ext cx="9311246" cy="1362075"/>
          </a:xfrm>
        </p:spPr>
        <p:txBody>
          <a:bodyPr>
            <a:noAutofit/>
          </a:bodyPr>
          <a:lstStyle/>
          <a:p>
            <a:r>
              <a:rPr lang="es-AR" sz="6600" b="0" cap="none" dirty="0" smtClean="0">
                <a:solidFill>
                  <a:srgbClr val="002060"/>
                </a:solidFill>
              </a:rPr>
              <a:t>Comentarios </a:t>
            </a:r>
            <a:r>
              <a:rPr lang="es-AR" sz="6600" b="0" cap="none" dirty="0">
                <a:solidFill>
                  <a:srgbClr val="002060"/>
                </a:solidFill>
              </a:rPr>
              <a:t/>
            </a:r>
            <a:br>
              <a:rPr lang="es-AR" sz="6600" b="0" cap="none" dirty="0">
                <a:solidFill>
                  <a:srgbClr val="002060"/>
                </a:solidFill>
              </a:rPr>
            </a:br>
            <a:r>
              <a:rPr lang="es-AR" sz="6600" b="0" cap="none" dirty="0">
                <a:solidFill>
                  <a:srgbClr val="002060"/>
                </a:solidFill>
              </a:rPr>
              <a:t>finales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5697" y="221397"/>
            <a:ext cx="11060625" cy="35970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s-AR" sz="6000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s-AR" sz="1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Ajuste de partidas y </a:t>
            </a:r>
            <a:r>
              <a:rPr lang="es-AR" sz="14400" b="1" dirty="0" smtClean="0">
                <a:solidFill>
                  <a:schemeClr val="tx2">
                    <a:lumMod val="75000"/>
                  </a:schemeClr>
                </a:solidFill>
              </a:rPr>
              <a:t>DESIGUALDAD.</a:t>
            </a:r>
          </a:p>
          <a:p>
            <a:pPr>
              <a:buNone/>
            </a:pPr>
            <a:endParaRPr lang="es-ES" sz="14400" dirty="0" smtClean="0"/>
          </a:p>
          <a:p>
            <a:pPr algn="r"/>
            <a:r>
              <a:rPr lang="es-AR" sz="14400" b="1" dirty="0" smtClean="0">
                <a:solidFill>
                  <a:schemeClr val="tx2">
                    <a:lumMod val="75000"/>
                  </a:schemeClr>
                </a:solidFill>
              </a:rPr>
              <a:t>CONTROLES </a:t>
            </a:r>
            <a:r>
              <a:rPr lang="es-AR" sz="14400" b="1" dirty="0">
                <a:solidFill>
                  <a:schemeClr val="tx2">
                    <a:lumMod val="75000"/>
                  </a:schemeClr>
                </a:solidFill>
              </a:rPr>
              <a:t>PÚBLICOS LAXOS.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es-AR" sz="144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s-AR" sz="1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Paritarias débiles, contratos, consultoras: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14400" b="1" dirty="0" smtClean="0">
                <a:solidFill>
                  <a:schemeClr val="tx2">
                    <a:lumMod val="75000"/>
                  </a:schemeClr>
                </a:solidFill>
              </a:rPr>
              <a:t>ADMINISTRACIÓN </a:t>
            </a:r>
            <a:r>
              <a:rPr lang="es-AR" sz="14400" b="1" dirty="0">
                <a:solidFill>
                  <a:schemeClr val="tx2">
                    <a:lumMod val="75000"/>
                  </a:schemeClr>
                </a:solidFill>
              </a:rPr>
              <a:t>PARALELA.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es-AR" sz="144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s-AR" sz="1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Modernización y Gobierno Abierto: </a:t>
            </a:r>
            <a:endParaRPr lang="es-AR" sz="14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1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relato para</a:t>
            </a:r>
            <a:r>
              <a:rPr lang="es-AR" sz="1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AR" sz="14400" b="1" dirty="0">
                <a:solidFill>
                  <a:schemeClr val="tx2">
                    <a:lumMod val="75000"/>
                  </a:schemeClr>
                </a:solidFill>
              </a:rPr>
              <a:t>UN </a:t>
            </a:r>
            <a:r>
              <a:rPr lang="es-AR" sz="14400" b="1" dirty="0" smtClean="0">
                <a:solidFill>
                  <a:schemeClr val="tx2">
                    <a:lumMod val="75000"/>
                  </a:schemeClr>
                </a:solidFill>
              </a:rPr>
              <a:t>MODELO ECONÓMICO.</a:t>
            </a:r>
            <a:endParaRPr lang="es-AR" sz="144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96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7549" y="89951"/>
            <a:ext cx="10972800" cy="4520284"/>
          </a:xfrm>
        </p:spPr>
        <p:txBody>
          <a:bodyPr>
            <a:normAutofit fontScale="25000" lnSpcReduction="20000"/>
          </a:bodyPr>
          <a:lstStyle/>
          <a:p>
            <a:r>
              <a:rPr lang="es-AR" sz="14400" b="1" dirty="0" smtClean="0">
                <a:solidFill>
                  <a:schemeClr val="accent1">
                    <a:lumMod val="50000"/>
                  </a:schemeClr>
                </a:solidFill>
              </a:rPr>
              <a:t>Discurso modernizador</a:t>
            </a:r>
            <a:endParaRPr lang="es-AR" sz="14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11200" b="1" dirty="0" smtClean="0">
                <a:solidFill>
                  <a:schemeClr val="accent1">
                    <a:lumMod val="75000"/>
                  </a:schemeClr>
                </a:solidFill>
              </a:rPr>
              <a:t>Estado como pesada </a:t>
            </a:r>
            <a:r>
              <a:rPr lang="es-AR" sz="11200" b="1" dirty="0">
                <a:solidFill>
                  <a:schemeClr val="accent1">
                    <a:lumMod val="75000"/>
                  </a:schemeClr>
                </a:solidFill>
              </a:rPr>
              <a:t>carga de los privados.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1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AJUSTE</a:t>
            </a:r>
            <a:r>
              <a:rPr lang="es-AR" sz="6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11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1200" b="1" dirty="0">
                <a:solidFill>
                  <a:schemeClr val="accent1">
                    <a:lumMod val="75000"/>
                  </a:schemeClr>
                </a:solidFill>
              </a:rPr>
              <a:t>Estado como </a:t>
            </a:r>
            <a:r>
              <a:rPr lang="es-AR" sz="11200" b="1" dirty="0" smtClean="0">
                <a:solidFill>
                  <a:schemeClr val="accent1">
                    <a:lumMod val="75000"/>
                  </a:schemeClr>
                </a:solidFill>
              </a:rPr>
              <a:t>empresa. 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AGILIZACIÓN ¿EN TODOS LOS SECTORES? 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¿PARA EVITAR CONTROL?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ADMINISTRACIÓN </a:t>
            </a:r>
            <a:r>
              <a:rPr lang="es-AR" sz="1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PARALELA 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</a:pPr>
            <a:endParaRPr lang="es-ES" sz="9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sz="14400" b="1" dirty="0" smtClean="0">
                <a:solidFill>
                  <a:schemeClr val="accent1">
                    <a:lumMod val="50000"/>
                  </a:schemeClr>
                </a:solidFill>
              </a:rPr>
              <a:t>¿</a:t>
            </a:r>
            <a:r>
              <a:rPr lang="es-AR" sz="14400" b="1" dirty="0">
                <a:solidFill>
                  <a:schemeClr val="accent1">
                    <a:lumMod val="50000"/>
                  </a:schemeClr>
                </a:solidFill>
              </a:rPr>
              <a:t>Plan de Gobierno o Plan de </a:t>
            </a:r>
            <a:r>
              <a:rPr lang="es-AR" sz="14400" b="1" dirty="0" smtClean="0">
                <a:solidFill>
                  <a:schemeClr val="accent1">
                    <a:lumMod val="50000"/>
                  </a:schemeClr>
                </a:solidFill>
              </a:rPr>
              <a:t>Mercado?</a:t>
            </a:r>
            <a:endParaRPr lang="es-AR" sz="14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es-AR" sz="11200" b="1" dirty="0" smtClean="0">
                <a:solidFill>
                  <a:schemeClr val="accent1">
                    <a:lumMod val="75000"/>
                  </a:schemeClr>
                </a:solidFill>
              </a:rPr>
              <a:t>Estado </a:t>
            </a:r>
            <a:r>
              <a:rPr lang="es-AR" sz="11200" b="1" dirty="0">
                <a:solidFill>
                  <a:schemeClr val="accent1">
                    <a:lumMod val="75000"/>
                  </a:schemeClr>
                </a:solidFill>
              </a:rPr>
              <a:t>“capturado</a:t>
            </a:r>
            <a:r>
              <a:rPr lang="es-AR" sz="112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s-AR" sz="1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es-AR" sz="11200" b="1" dirty="0">
                <a:solidFill>
                  <a:schemeClr val="accent1">
                    <a:lumMod val="75000"/>
                  </a:schemeClr>
                </a:solidFill>
              </a:rPr>
              <a:t>Estado Gerencial </a:t>
            </a:r>
            <a:r>
              <a:rPr lang="es-AR" sz="11200" b="1" dirty="0" smtClean="0">
                <a:solidFill>
                  <a:schemeClr val="accent1">
                    <a:lumMod val="75000"/>
                  </a:schemeClr>
                </a:solidFill>
              </a:rPr>
              <a:t>Policial </a:t>
            </a:r>
          </a:p>
          <a:p>
            <a:pPr algn="r">
              <a:buNone/>
            </a:pPr>
            <a:r>
              <a:rPr lang="es-AR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GARANTE DEL MERCADO Y PLATAFORMA DE NEGOCIOS</a:t>
            </a:r>
            <a:endParaRPr lang="es-AR" sz="14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AR" sz="7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121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b="1" dirty="0" smtClean="0">
                <a:solidFill>
                  <a:srgbClr val="002060"/>
                </a:solidFill>
              </a:rPr>
              <a:t>Asistimos a una</a:t>
            </a:r>
          </a:p>
          <a:p>
            <a:pPr marL="0" indent="0" algn="ctr">
              <a:buNone/>
            </a:pPr>
            <a:endParaRPr lang="es-ES" sz="48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ES" sz="5400" b="1" dirty="0" smtClean="0">
                <a:solidFill>
                  <a:srgbClr val="002060"/>
                </a:solidFill>
              </a:rPr>
              <a:t>PRIVATIZACION DE LO PÚBLICO</a:t>
            </a:r>
            <a:endParaRPr lang="es-AR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00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7236" y="520911"/>
            <a:ext cx="11357547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AR" sz="4800" b="1" i="1" dirty="0" smtClean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es-AR" sz="4800" b="1" i="1" dirty="0">
                <a:solidFill>
                  <a:schemeClr val="accent1">
                    <a:lumMod val="75000"/>
                  </a:schemeClr>
                </a:solidFill>
              </a:rPr>
              <a:t>Estado </a:t>
            </a:r>
            <a:r>
              <a:rPr lang="es-AR" sz="4800" b="1" i="1" dirty="0" smtClean="0">
                <a:solidFill>
                  <a:schemeClr val="accent1">
                    <a:lumMod val="75000"/>
                  </a:schemeClr>
                </a:solidFill>
              </a:rPr>
              <a:t>que queremos</a:t>
            </a:r>
          </a:p>
          <a:p>
            <a:pPr lvl="1" algn="r"/>
            <a:endParaRPr lang="es-A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r"/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</a:rPr>
              <a:t>PROYECTO </a:t>
            </a:r>
            <a:r>
              <a:rPr lang="es-AR" sz="3200" b="1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</a:rPr>
              <a:t>GOBIERNO PARA EL DESARROLLO INCLUSIVO</a:t>
            </a:r>
            <a:endParaRPr lang="es-AR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r"/>
            <a:r>
              <a:rPr lang="es-AR" sz="3200" b="1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</a:rPr>
              <a:t>iderazgo efectivo </a:t>
            </a:r>
          </a:p>
          <a:p>
            <a:pPr lvl="1" algn="r"/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</a:rPr>
              <a:t>Rol </a:t>
            </a:r>
            <a:r>
              <a:rPr lang="es-AR" sz="3200" b="1" dirty="0">
                <a:solidFill>
                  <a:schemeClr val="accent1">
                    <a:lumMod val="75000"/>
                  </a:schemeClr>
                </a:solidFill>
              </a:rPr>
              <a:t>protagónico de </a:t>
            </a:r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</a:rPr>
              <a:t>trabajadores/as estatales</a:t>
            </a:r>
            <a:endParaRPr lang="es-AR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r"/>
            <a:r>
              <a:rPr lang="es-ES" sz="3200" b="1" dirty="0" smtClean="0">
                <a:solidFill>
                  <a:schemeClr val="accent1">
                    <a:lumMod val="75000"/>
                  </a:schemeClr>
                </a:solidFill>
              </a:rPr>
              <a:t>Estructura, procesos y presupuesto al servicio </a:t>
            </a:r>
          </a:p>
          <a:p>
            <a:pPr marL="457200" lvl="1" indent="0" algn="r">
              <a:buNone/>
            </a:pPr>
            <a:r>
              <a:rPr lang="es-ES" sz="3200" b="1" dirty="0" smtClean="0">
                <a:solidFill>
                  <a:schemeClr val="accent1">
                    <a:lumMod val="75000"/>
                  </a:schemeClr>
                </a:solidFill>
              </a:rPr>
              <a:t>del Proyecto de Gobierno</a:t>
            </a:r>
            <a:endParaRPr lang="es-AR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r"/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</a:rPr>
              <a:t>Diálogo </a:t>
            </a:r>
            <a:r>
              <a:rPr lang="es-AR" sz="3200" b="1" dirty="0">
                <a:solidFill>
                  <a:schemeClr val="accent1">
                    <a:lumMod val="75000"/>
                  </a:schemeClr>
                </a:solidFill>
              </a:rPr>
              <a:t>social </a:t>
            </a:r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</a:rPr>
              <a:t>para el acuerdo y la solución </a:t>
            </a:r>
            <a:r>
              <a:rPr lang="es-AR" sz="3200" b="1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</a:rPr>
              <a:t>controversias</a:t>
            </a:r>
            <a:endParaRPr lang="es-A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9588" y="2527736"/>
            <a:ext cx="9372843" cy="1143000"/>
          </a:xfrm>
        </p:spPr>
        <p:txBody>
          <a:bodyPr>
            <a:normAutofit fontScale="90000"/>
          </a:bodyPr>
          <a:lstStyle/>
          <a:p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La Plata, diciembre de 2018.</a:t>
            </a:r>
            <a:b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900" b="1" dirty="0" smtClean="0">
                <a:solidFill>
                  <a:schemeClr val="accent1">
                    <a:lumMod val="50000"/>
                  </a:schemeClr>
                </a:solidFill>
              </a:rPr>
              <a:t>www.equiposweb.com.ar</a:t>
            </a:r>
            <a:br>
              <a:rPr lang="es-AR" sz="4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900" b="1" dirty="0" smtClean="0">
                <a:solidFill>
                  <a:schemeClr val="accent1">
                    <a:lumMod val="50000"/>
                  </a:schemeClr>
                </a:solidFill>
              </a:rPr>
              <a:t>estadoyap.institutopatria@gmail.com</a:t>
            </a:r>
            <a:br>
              <a:rPr lang="es-AR" sz="4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9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49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3100" b="1" dirty="0">
                <a:solidFill>
                  <a:schemeClr val="accent1">
                    <a:lumMod val="50000"/>
                  </a:schemeClr>
                </a:solidFill>
              </a:rPr>
              <a:t>Muchas gracias </a:t>
            </a:r>
            <a:br>
              <a:rPr lang="es-AR" sz="31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3100" b="1" dirty="0">
                <a:solidFill>
                  <a:schemeClr val="accent1">
                    <a:lumMod val="50000"/>
                  </a:schemeClr>
                </a:solidFill>
              </a:rPr>
              <a:t>IDESBA</a:t>
            </a:r>
            <a:br>
              <a:rPr lang="es-AR" sz="31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3100" b="1" dirty="0">
                <a:solidFill>
                  <a:schemeClr val="accent1">
                    <a:lumMod val="50000"/>
                  </a:schemeClr>
                </a:solidFill>
              </a:rPr>
              <a:t>CTA</a:t>
            </a:r>
            <a:br>
              <a:rPr lang="es-AR" sz="31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3100" b="1" dirty="0">
                <a:solidFill>
                  <a:schemeClr val="accent1">
                    <a:lumMod val="50000"/>
                  </a:schemeClr>
                </a:solidFill>
              </a:rPr>
              <a:t>ATE Verde y Blanca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4090" y="1425590"/>
            <a:ext cx="8829969" cy="3781587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l"/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sz="5300" dirty="0" smtClean="0">
                <a:solidFill>
                  <a:srgbClr val="002060"/>
                </a:solidFill>
              </a:rPr>
              <a:t>TRANSFERENCIAS </a:t>
            </a:r>
            <a:r>
              <a:rPr lang="es-AR" sz="5300" dirty="0">
                <a:solidFill>
                  <a:srgbClr val="002060"/>
                </a:solidFill>
              </a:rPr>
              <a:t>NACIONALES </a:t>
            </a:r>
            <a:br>
              <a:rPr lang="es-AR" sz="5300" dirty="0">
                <a:solidFill>
                  <a:srgbClr val="002060"/>
                </a:solidFill>
              </a:rPr>
            </a:br>
            <a:r>
              <a:rPr lang="es-AR" sz="5300" dirty="0">
                <a:solidFill>
                  <a:srgbClr val="002060"/>
                </a:solidFill>
              </a:rPr>
              <a:t>A MUNICIPIOS </a:t>
            </a:r>
            <a:br>
              <a:rPr lang="es-AR" sz="5300" dirty="0">
                <a:solidFill>
                  <a:srgbClr val="002060"/>
                </a:solidFill>
              </a:rPr>
            </a:br>
            <a:r>
              <a:rPr lang="es-AR" b="1" dirty="0">
                <a:solidFill>
                  <a:srgbClr val="0070C0"/>
                </a:solidFill>
              </a:rPr>
              <a:t/>
            </a:r>
            <a:br>
              <a:rPr lang="es-AR" b="1" dirty="0">
                <a:solidFill>
                  <a:srgbClr val="0070C0"/>
                </a:solidFill>
              </a:rPr>
            </a:br>
            <a:r>
              <a:rPr lang="es-AR" b="1" dirty="0"/>
              <a:t/>
            </a:r>
            <a:br>
              <a:rPr lang="es-AR" b="1" dirty="0"/>
            </a:b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56847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79291" y="104931"/>
            <a:ext cx="1214203" cy="5486400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es-AR" dirty="0">
                <a:solidFill>
                  <a:schemeClr val="tx2">
                    <a:lumMod val="75000"/>
                  </a:schemeClr>
                </a:solidFill>
              </a:rPr>
              <a:t>Transferencias 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Nacionales a Municipios </a:t>
            </a:r>
            <a:r>
              <a:rPr lang="es-AR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43</a:t>
            </a:r>
            <a:r>
              <a:rPr lang="es-AR" b="1" dirty="0">
                <a:solidFill>
                  <a:schemeClr val="tx2">
                    <a:lumMod val="75000"/>
                  </a:schemeClr>
                </a:solidFill>
              </a:rPr>
              <a:t>%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1316893"/>
              </p:ext>
            </p:extLst>
          </p:nvPr>
        </p:nvGraphicFramePr>
        <p:xfrm>
          <a:off x="3778027" y="33129"/>
          <a:ext cx="4428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242722" y="5073129"/>
            <a:ext cx="5036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tx2">
                    <a:lumMod val="75000"/>
                  </a:schemeClr>
                </a:solidFill>
              </a:rPr>
              <a:t>$ 20.179.531.559.17   $ 11.618.638.620,24 </a:t>
            </a:r>
          </a:p>
        </p:txBody>
      </p:sp>
      <p:sp>
        <p:nvSpPr>
          <p:cNvPr id="8" name="Rectángulo 4"/>
          <p:cNvSpPr/>
          <p:nvPr/>
        </p:nvSpPr>
        <p:spPr>
          <a:xfrm>
            <a:off x="9893507" y="389745"/>
            <a:ext cx="1107996" cy="4883439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Fuente: </a:t>
            </a:r>
            <a:endParaRPr lang="es-A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s-A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Honorable Tribunal de Cuentas de la Provincia de Buenos </a:t>
            </a:r>
            <a:r>
              <a:rPr lang="es-A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Aires</a:t>
            </a:r>
          </a:p>
        </p:txBody>
      </p:sp>
    </p:spTree>
    <p:extLst>
      <p:ext uri="{BB962C8B-B14F-4D97-AF65-F5344CB8AC3E}">
        <p14:creationId xmlns:p14="http://schemas.microsoft.com/office/powerpoint/2010/main" val="374991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500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9744" y="147592"/>
            <a:ext cx="989351" cy="5293838"/>
          </a:xfrm>
        </p:spPr>
        <p:txBody>
          <a:bodyPr vert="vert270">
            <a:normAutofit/>
          </a:bodyPr>
          <a:lstStyle/>
          <a:p>
            <a:pPr algn="ctr"/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Municipios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ganadores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179269"/>
              </p:ext>
            </p:extLst>
          </p:nvPr>
        </p:nvGraphicFramePr>
        <p:xfrm>
          <a:off x="2361416" y="304219"/>
          <a:ext cx="7469187" cy="4986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034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5000"/>
            <a:ext cx="12191980" cy="68579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4319" y="15000"/>
            <a:ext cx="699963" cy="5501390"/>
          </a:xfrm>
        </p:spPr>
        <p:txBody>
          <a:bodyPr vert="vert270">
            <a:noAutofit/>
          </a:bodyPr>
          <a:lstStyle/>
          <a:p>
            <a:pPr algn="ctr"/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Municipios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perdedores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357"/>
              </p:ext>
            </p:extLst>
          </p:nvPr>
        </p:nvGraphicFramePr>
        <p:xfrm>
          <a:off x="3134235" y="413332"/>
          <a:ext cx="6822959" cy="491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0916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5000"/>
            <a:ext cx="12191980" cy="6857990"/>
          </a:xfrm>
          <a:prstGeom prst="rect">
            <a:avLst/>
          </a:prstGeom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6208538" y="164895"/>
            <a:ext cx="524064" cy="5289689"/>
          </a:xfrm>
        </p:spPr>
        <p:txBody>
          <a:bodyPr vert="vert270">
            <a:noAutofit/>
          </a:bodyPr>
          <a:lstStyle/>
          <a:p>
            <a:pPr algn="ctr"/>
            <a:r>
              <a:rPr lang="es-AR" sz="3600" dirty="0">
                <a:solidFill>
                  <a:schemeClr val="tx2">
                    <a:lumMod val="75000"/>
                  </a:schemeClr>
                </a:solidFill>
              </a:rPr>
              <a:t>10 principales </a:t>
            </a:r>
            <a:r>
              <a:rPr lang="es-AR" sz="3600" dirty="0" smtClean="0">
                <a:solidFill>
                  <a:schemeClr val="tx2">
                    <a:lumMod val="75000"/>
                  </a:schemeClr>
                </a:solidFill>
              </a:rPr>
              <a:t>ganadores</a:t>
            </a:r>
            <a:endParaRPr lang="es-A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1204434" y="710859"/>
            <a:ext cx="10987566" cy="4865544"/>
            <a:chOff x="1047897" y="1069477"/>
            <a:chExt cx="10987566" cy="4865544"/>
          </a:xfrm>
        </p:grpSpPr>
        <p:sp>
          <p:nvSpPr>
            <p:cNvPr id="9" name="8 Forma libre"/>
            <p:cNvSpPr/>
            <p:nvPr/>
          </p:nvSpPr>
          <p:spPr>
            <a:xfrm>
              <a:off x="6983778" y="1199868"/>
              <a:ext cx="5051685" cy="4735153"/>
            </a:xfrm>
            <a:custGeom>
              <a:avLst/>
              <a:gdLst>
                <a:gd name="connsiteX0" fmla="*/ 0 w 4697804"/>
                <a:gd name="connsiteY0" fmla="*/ 0 h 4735153"/>
                <a:gd name="connsiteX1" fmla="*/ 4697804 w 4697804"/>
                <a:gd name="connsiteY1" fmla="*/ 0 h 4735153"/>
                <a:gd name="connsiteX2" fmla="*/ 4697804 w 4697804"/>
                <a:gd name="connsiteY2" fmla="*/ 4735153 h 4735153"/>
                <a:gd name="connsiteX3" fmla="*/ 0 w 4697804"/>
                <a:gd name="connsiteY3" fmla="*/ 4735153 h 4735153"/>
                <a:gd name="connsiteX4" fmla="*/ 0 w 4697804"/>
                <a:gd name="connsiteY4" fmla="*/ 0 h 4735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7804" h="4735153">
                  <a:moveTo>
                    <a:pt x="0" y="0"/>
                  </a:moveTo>
                  <a:lnTo>
                    <a:pt x="4697804" y="0"/>
                  </a:lnTo>
                  <a:lnTo>
                    <a:pt x="4697804" y="4735153"/>
                  </a:lnTo>
                  <a:lnTo>
                    <a:pt x="0" y="47351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0" rIns="128016" bIns="128016" numCol="1" spcCol="1270" anchor="ctr" anchorCtr="0">
              <a:noAutofit/>
            </a:bodyPr>
            <a:lstStyle/>
            <a:p>
              <a:pPr lvl="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i="1" dirty="0" smtClean="0">
                  <a:solidFill>
                    <a:schemeClr val="accent1">
                      <a:lumMod val="75000"/>
                    </a:schemeClr>
                  </a:solidFill>
                </a:rPr>
                <a:t>CAMBIEMOS</a:t>
              </a:r>
              <a:r>
                <a:rPr lang="es-ES" sz="2400" i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ES" sz="2400" b="1" i="0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San </a:t>
              </a:r>
              <a:r>
                <a:rPr lang="es-ES" sz="24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</a:rPr>
                <a:t>Miguel +951%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CAMBIEMOS</a:t>
              </a:r>
              <a:r>
                <a:rPr lang="es-ES" sz="20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 </a:t>
              </a:r>
              <a:r>
                <a:rPr lang="es-ES" sz="2000" b="1" i="0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San </a:t>
              </a:r>
              <a:r>
                <a:rPr lang="es-ES" sz="20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</a:rPr>
                <a:t>Pedro +693%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CAMBIEMOS </a:t>
              </a:r>
              <a:r>
                <a:rPr lang="es-ES" sz="2400" b="1" i="0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Pilar </a:t>
              </a:r>
              <a:r>
                <a:rPr lang="es-ES" sz="24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</a:rPr>
                <a:t>+592%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FPV </a:t>
              </a:r>
              <a:r>
                <a:rPr lang="es-ES" sz="2400" b="1" i="0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Lomas </a:t>
              </a:r>
              <a:r>
                <a:rPr lang="es-ES" sz="24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</a:rPr>
                <a:t>De Zamora +65% 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CAMBIEMOS </a:t>
              </a:r>
              <a:r>
                <a:rPr lang="es-ES" sz="2400" b="1" i="0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Chacabuco </a:t>
              </a:r>
              <a:r>
                <a:rPr lang="es-ES" sz="24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</a:rPr>
                <a:t>+47%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CAMBIEMOS </a:t>
              </a:r>
              <a:r>
                <a:rPr lang="es-ES" sz="2400" b="1" i="0" u="none" kern="1200" dirty="0" err="1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Gral</a:t>
              </a:r>
              <a:r>
                <a:rPr lang="es-ES" sz="2400" b="1" i="0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 </a:t>
              </a:r>
              <a:r>
                <a:rPr lang="es-ES" sz="24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</a:rPr>
                <a:t>Rodríguez +39%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CAMBIEMOS </a:t>
              </a:r>
              <a:r>
                <a:rPr lang="es-ES" sz="2400" b="1" i="0" u="none" kern="1200" dirty="0" err="1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Gral</a:t>
              </a:r>
              <a:r>
                <a:rPr lang="es-ES" sz="2400" b="1" i="0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 </a:t>
              </a:r>
              <a:r>
                <a:rPr lang="es-ES" sz="24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</a:rPr>
                <a:t>Pueyrredón +33%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FPV </a:t>
              </a:r>
              <a:r>
                <a:rPr lang="es-ES" sz="2400" b="1" i="0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Malvinas </a:t>
              </a:r>
              <a:r>
                <a:rPr lang="es-ES" sz="24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</a:rPr>
                <a:t>Argentinas +18%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CAMBIEMOS </a:t>
              </a:r>
              <a:r>
                <a:rPr lang="es-ES" sz="2400" b="1" i="0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</a:rPr>
                <a:t>Olavarría </a:t>
              </a:r>
              <a:r>
                <a:rPr lang="es-ES" b="1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no </a:t>
              </a:r>
              <a:r>
                <a:rPr lang="es-ES" b="1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recibía en </a:t>
              </a:r>
              <a:r>
                <a:rPr lang="es-ES" b="1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2015</a:t>
              </a:r>
              <a:endParaRPr lang="es-ES" b="1" i="1" u="none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endParaRPr>
            </a:p>
            <a:p>
              <a:pPr lvl="0">
                <a:spcBef>
                  <a:spcPct val="0"/>
                </a:spcBef>
              </a:pPr>
              <a:r>
                <a:rPr lang="es-ES" sz="24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CAMBIEMOS</a:t>
              </a:r>
              <a:r>
                <a:rPr lang="es-ES" sz="2000" b="0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 </a:t>
              </a:r>
              <a:r>
                <a:rPr lang="es-ES" sz="2400" b="1" i="0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A. </a:t>
              </a:r>
              <a:r>
                <a:rPr lang="es-ES" sz="24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Alsina</a:t>
              </a:r>
              <a:r>
                <a:rPr lang="es-ES" sz="20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 </a:t>
              </a:r>
              <a:r>
                <a:rPr lang="es-AR" b="1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no </a:t>
              </a:r>
              <a:r>
                <a:rPr lang="es-AR" b="1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recibía en </a:t>
              </a:r>
              <a:r>
                <a:rPr lang="es-AR" b="1" i="1" u="none" kern="1200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2015</a:t>
              </a:r>
              <a:endParaRPr lang="es-ES" b="1" i="1" u="none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endParaRPr>
            </a:p>
            <a:p>
              <a:pPr lvl="0" algn="ctr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endParaRPr lang="es-ES" sz="1600" b="1" i="0" u="none" kern="1200" dirty="0">
                <a:effectLst/>
                <a:latin typeface="+mn-lt"/>
              </a:endParaRPr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endParaRPr lang="es-AR" sz="1600" kern="1200" dirty="0">
                <a:latin typeface="Arial Narrow" panose="020B0606020202030204" pitchFamily="34" charset="0"/>
              </a:endParaRPr>
            </a:p>
          </p:txBody>
        </p:sp>
        <p:sp>
          <p:nvSpPr>
            <p:cNvPr id="11" name="10 Flecha abajo"/>
            <p:cNvSpPr/>
            <p:nvPr/>
          </p:nvSpPr>
          <p:spPr>
            <a:xfrm>
              <a:off x="1047897" y="1592054"/>
              <a:ext cx="326263" cy="3353554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Flecha arriba"/>
            <p:cNvSpPr/>
            <p:nvPr/>
          </p:nvSpPr>
          <p:spPr>
            <a:xfrm>
              <a:off x="6750279" y="1647771"/>
              <a:ext cx="151284" cy="3297837"/>
            </a:xfrm>
            <a:prstGeom prst="upArrow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11 Forma libre"/>
            <p:cNvSpPr/>
            <p:nvPr/>
          </p:nvSpPr>
          <p:spPr>
            <a:xfrm>
              <a:off x="1374160" y="1069477"/>
              <a:ext cx="4677841" cy="4518632"/>
            </a:xfrm>
            <a:custGeom>
              <a:avLst/>
              <a:gdLst>
                <a:gd name="connsiteX0" fmla="*/ 0 w 4101855"/>
                <a:gd name="connsiteY0" fmla="*/ 0 h 4518632"/>
                <a:gd name="connsiteX1" fmla="*/ 4101855 w 4101855"/>
                <a:gd name="connsiteY1" fmla="*/ 0 h 4518632"/>
                <a:gd name="connsiteX2" fmla="*/ 4101855 w 4101855"/>
                <a:gd name="connsiteY2" fmla="*/ 4518632 h 4518632"/>
                <a:gd name="connsiteX3" fmla="*/ 0 w 4101855"/>
                <a:gd name="connsiteY3" fmla="*/ 4518632 h 4518632"/>
                <a:gd name="connsiteX4" fmla="*/ 0 w 4101855"/>
                <a:gd name="connsiteY4" fmla="*/ 0 h 451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1855" h="4518632">
                  <a:moveTo>
                    <a:pt x="0" y="0"/>
                  </a:moveTo>
                  <a:lnTo>
                    <a:pt x="4101855" y="0"/>
                  </a:lnTo>
                  <a:lnTo>
                    <a:pt x="4101855" y="4518632"/>
                  </a:lnTo>
                  <a:lnTo>
                    <a:pt x="0" y="45186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0" rIns="128016" bIns="128016" numCol="1" spcCol="1270" anchor="ctr" anchorCtr="0">
              <a:noAutofit/>
            </a:bodyPr>
            <a:lstStyle/>
            <a:p>
              <a:pPr lvl="0" defTabSz="80010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kern="1200" dirty="0" err="1" smtClean="0">
                  <a:solidFill>
                    <a:schemeClr val="accent1">
                      <a:lumMod val="75000"/>
                    </a:schemeClr>
                  </a:solidFill>
                </a:rPr>
                <a:t>Vecinalista</a:t>
              </a:r>
              <a:r>
                <a:rPr lang="es-ES" sz="24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ES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Tres </a:t>
              </a:r>
              <a:r>
                <a:rPr lang="es-ES" sz="2400" b="1" kern="1200" dirty="0">
                  <a:solidFill>
                    <a:schemeClr val="accent1">
                      <a:lumMod val="75000"/>
                    </a:schemeClr>
                  </a:solidFill>
                </a:rPr>
                <a:t>Arroyos -93%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FPV</a:t>
              </a:r>
              <a:r>
                <a:rPr lang="es-ES" sz="2400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ES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Florencio </a:t>
              </a:r>
              <a:r>
                <a:rPr lang="es-ES" sz="2400" b="1" kern="1200" dirty="0">
                  <a:solidFill>
                    <a:schemeClr val="accent1">
                      <a:lumMod val="75000"/>
                    </a:schemeClr>
                  </a:solidFill>
                </a:rPr>
                <a:t>Varela -84%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FPV </a:t>
              </a:r>
              <a:r>
                <a:rPr lang="es-ES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Presidente </a:t>
              </a:r>
              <a:r>
                <a:rPr lang="es-ES" sz="2400" b="1" kern="1200" dirty="0">
                  <a:solidFill>
                    <a:schemeClr val="accent1">
                      <a:lumMod val="75000"/>
                    </a:schemeClr>
                  </a:solidFill>
                </a:rPr>
                <a:t>Perón -82%</a:t>
              </a:r>
            </a:p>
            <a:p>
              <a:pPr lvl="0" defTabSz="800100">
                <a:spcBef>
                  <a:spcPct val="0"/>
                </a:spcBef>
              </a:pPr>
              <a:r>
                <a:rPr lang="es-ES" sz="2400" b="0" i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FPV </a:t>
              </a:r>
              <a:r>
                <a:rPr lang="es-ES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Esteban </a:t>
              </a:r>
              <a:r>
                <a:rPr lang="es-ES" sz="2400" b="1" kern="1200" dirty="0">
                  <a:solidFill>
                    <a:schemeClr val="accent1">
                      <a:lumMod val="75000"/>
                    </a:schemeClr>
                  </a:solidFill>
                </a:rPr>
                <a:t>Echeverría -80%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FPV </a:t>
              </a:r>
              <a:r>
                <a:rPr lang="es-ES" sz="2400" b="1" kern="1200" dirty="0" err="1" smtClean="0">
                  <a:solidFill>
                    <a:schemeClr val="accent1">
                      <a:lumMod val="75000"/>
                    </a:schemeClr>
                  </a:solidFill>
                </a:rPr>
                <a:t>Ezeiza</a:t>
              </a:r>
              <a:r>
                <a:rPr lang="es-ES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ES" sz="2400" b="1" kern="1200" dirty="0">
                  <a:solidFill>
                    <a:schemeClr val="accent1">
                      <a:lumMod val="75000"/>
                    </a:schemeClr>
                  </a:solidFill>
                </a:rPr>
                <a:t>-77%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FPV </a:t>
              </a:r>
              <a:r>
                <a:rPr lang="es-ES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José </a:t>
              </a:r>
              <a:r>
                <a:rPr lang="es-ES" sz="2400" b="1" kern="1200" dirty="0">
                  <a:solidFill>
                    <a:schemeClr val="accent1">
                      <a:lumMod val="75000"/>
                    </a:schemeClr>
                  </a:solidFill>
                </a:rPr>
                <a:t>C. Paz -74% 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FPV </a:t>
              </a:r>
              <a:r>
                <a:rPr lang="es-ES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Berazategui </a:t>
              </a:r>
              <a:r>
                <a:rPr lang="es-ES" sz="2400" b="1" kern="1200" dirty="0">
                  <a:solidFill>
                    <a:schemeClr val="accent1">
                      <a:lumMod val="75000"/>
                    </a:schemeClr>
                  </a:solidFill>
                </a:rPr>
                <a:t>-69%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CAMBIEMOS </a:t>
              </a:r>
              <a:r>
                <a:rPr lang="es-ES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Quilmes </a:t>
              </a:r>
              <a:r>
                <a:rPr lang="es-ES" sz="2400" b="1" kern="1200" dirty="0">
                  <a:solidFill>
                    <a:schemeClr val="accent1">
                      <a:lumMod val="75000"/>
                    </a:schemeClr>
                  </a:solidFill>
                </a:rPr>
                <a:t>-62%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FPV </a:t>
              </a:r>
              <a:r>
                <a:rPr lang="es-ES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Avellaneda </a:t>
              </a:r>
              <a:r>
                <a:rPr lang="es-ES" sz="2400" b="1" kern="1200" dirty="0">
                  <a:solidFill>
                    <a:schemeClr val="accent1">
                      <a:lumMod val="75000"/>
                    </a:schemeClr>
                  </a:solidFill>
                </a:rPr>
                <a:t>-56%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</a:pPr>
              <a:r>
                <a:rPr lang="es-ES" sz="2400" b="0" i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CAMBIEMOS </a:t>
              </a:r>
              <a:r>
                <a:rPr lang="es-ES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Tres </a:t>
              </a:r>
              <a:r>
                <a:rPr lang="es-ES" sz="2400" b="1" kern="1200" dirty="0">
                  <a:solidFill>
                    <a:schemeClr val="accent1">
                      <a:lumMod val="75000"/>
                    </a:schemeClr>
                  </a:solidFill>
                </a:rPr>
                <a:t>De Febrero -46%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4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5" name="Título 7"/>
          <p:cNvSpPr txBox="1">
            <a:spLocks/>
          </p:cNvSpPr>
          <p:nvPr/>
        </p:nvSpPr>
        <p:spPr>
          <a:xfrm>
            <a:off x="635726" y="149903"/>
            <a:ext cx="413585" cy="5197958"/>
          </a:xfrm>
          <a:prstGeom prst="rect">
            <a:avLst/>
          </a:prstGeom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 principales </a:t>
            </a:r>
            <a:r>
              <a:rPr kumimoji="0" lang="es-AR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perdedores</a:t>
            </a:r>
            <a:endParaRPr kumimoji="0" lang="es-AR" sz="36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4979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3692" y="659577"/>
            <a:ext cx="10516911" cy="4701401"/>
          </a:xfrm>
        </p:spPr>
        <p:txBody>
          <a:bodyPr anchor="ctr">
            <a:noAutofit/>
          </a:bodyPr>
          <a:lstStyle/>
          <a:p>
            <a:pPr marL="0" indent="0" algn="r">
              <a:buNone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</a:rPr>
              <a:t>Se reducen </a:t>
            </a: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</a:rPr>
              <a:t>transferencias nacionales.</a:t>
            </a:r>
            <a:endParaRPr lang="es-AR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AR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</a:rPr>
              <a:t>Mayor </a:t>
            </a: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</a:rPr>
              <a:t>reducción </a:t>
            </a: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</a:rPr>
              <a:t>en municipios </a:t>
            </a: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</a:rPr>
              <a:t>opositores.</a:t>
            </a:r>
          </a:p>
          <a:p>
            <a:pPr marL="0" indent="0" algn="r">
              <a:buNone/>
            </a:pPr>
            <a:endParaRPr lang="es-AR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</a:rPr>
              <a:t>Aumento de desigualdades territoriales.</a:t>
            </a:r>
            <a:endParaRPr lang="es-A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59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3263</TotalTime>
  <Words>864</Words>
  <Application>Microsoft Office PowerPoint</Application>
  <PresentationFormat>Personalizado</PresentationFormat>
  <Paragraphs>263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Tema de Office</vt:lpstr>
      <vt:lpstr>OBSERVATORIO DEL ESTADO PROVINCIAL  GOBIERNO Y GESTIÓN PROVINCIA DE BUENOS AIRES  2015 - 2018  </vt:lpstr>
      <vt:lpstr>Presentación de PowerPoint</vt:lpstr>
      <vt:lpstr>Indicadores  </vt:lpstr>
      <vt:lpstr>       TRANSFERENCIAS NACIONALES  A MUNICIPIOS    </vt:lpstr>
      <vt:lpstr>Transferencias Nacionales a Municipios  - 43%</vt:lpstr>
      <vt:lpstr>Municipios ganadores</vt:lpstr>
      <vt:lpstr>Municipios perdedores</vt:lpstr>
      <vt:lpstr>10 principales ganadores</vt:lpstr>
      <vt:lpstr>Presentación de PowerPoint</vt:lpstr>
      <vt:lpstr>Organización administrativa </vt:lpstr>
      <vt:lpstr>Ley de Ministerios  5 modificaciones en 2 años (12/2015 a 12/2017)  Leyes 14.803, 14.805, 14.832, 14.853, 14.989. </vt:lpstr>
      <vt:lpstr>Ley 14.803 (10/12/2015)  11 ministerios, 6 secretarías y AGG. Suprime Jefatura Gabinete.   Ley 14.805 (15/1/2016)  Min. Agroindustria, ex A. Agrarios. O.P. NyA, ex Secretaría NyA.   Ley 14.832 (18/8/2016)  13 ministerios, 5 secretarías. CyT – G. Cultural.   Ley 14.853 (30/11/2016)  Elimina Min. Coordinación y Gestión Pública, restablece Jefatura Gabinete.  Ley 14.989 (14/12/2017). 14 ministerios,  4 secretarías. Min. Asuntos Públicos, ex Sec. Comunicación Ley 14.803. AGG baja. OPISU. </vt:lpstr>
      <vt:lpstr>Estructura orgánica  Tres decretos de modificación de aperturas    por año y por jurisdicción  Evolución estructuras www.equiposweb.com.ar</vt:lpstr>
      <vt:lpstr> GDEBA</vt:lpstr>
      <vt:lpstr>    Proveedores de extraña jurisdicción (CABA)   Excepciones al Registro Provincial de Proveedores en leyes de emergencia  </vt:lpstr>
      <vt:lpstr>Presentación de PowerPoint</vt:lpstr>
      <vt:lpstr>Empleo Público </vt:lpstr>
      <vt:lpstr>Presentación de PowerPoint</vt:lpstr>
      <vt:lpstr>Presentación de PowerPoint</vt:lpstr>
      <vt:lpstr>Presentación de PowerPoint</vt:lpstr>
      <vt:lpstr>Resistencias</vt:lpstr>
      <vt:lpstr>Empleo Público  Seudónimos en redes y documentos Militancias encubiertas </vt:lpstr>
      <vt:lpstr>Compromisos</vt:lpstr>
      <vt:lpstr>Gobierno Abierto</vt:lpstr>
      <vt:lpstr>Iniciativas de Datos Abiertos</vt:lpstr>
      <vt:lpstr>Presentación de PowerPoint</vt:lpstr>
      <vt:lpstr>Presentación de PowerPoint</vt:lpstr>
      <vt:lpstr>Presentación de PowerPoint</vt:lpstr>
      <vt:lpstr>Banco Provincia </vt:lpstr>
      <vt:lpstr> Denuncia penal  por desvío de fondos de la caja jubilatoria del  Banco Provincia por $5.500 millones</vt:lpstr>
      <vt:lpstr>Comentarios  finales</vt:lpstr>
      <vt:lpstr>Presentación de PowerPoint</vt:lpstr>
      <vt:lpstr>Presentación de PowerPoint</vt:lpstr>
      <vt:lpstr>Presentación de PowerPoint</vt:lpstr>
      <vt:lpstr>Presentación de PowerPoint</vt:lpstr>
      <vt:lpstr>La Plata, diciembre de 2018. www.equiposweb.com.ar estadoyap.institutopatria@gmail.com  Muchas gracias  IDESBA CTA ATE Verde y Blanca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 Coeficiente único de distribucion</dc:title>
  <dc:creator>Rosario Fernandez Aguerre</dc:creator>
  <cp:lastModifiedBy>Claudia</cp:lastModifiedBy>
  <cp:revision>271</cp:revision>
  <dcterms:created xsi:type="dcterms:W3CDTF">2018-01-27T01:01:02Z</dcterms:created>
  <dcterms:modified xsi:type="dcterms:W3CDTF">2018-12-11T16:49:31Z</dcterms:modified>
</cp:coreProperties>
</file>