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4" r:id="rId1"/>
  </p:sldMasterIdLst>
  <p:notesMasterIdLst>
    <p:notesMasterId r:id="rId40"/>
  </p:notesMasterIdLst>
  <p:sldIdLst>
    <p:sldId id="285" r:id="rId2"/>
    <p:sldId id="314" r:id="rId3"/>
    <p:sldId id="256" r:id="rId4"/>
    <p:sldId id="270" r:id="rId5"/>
    <p:sldId id="275" r:id="rId6"/>
    <p:sldId id="280" r:id="rId7"/>
    <p:sldId id="268" r:id="rId8"/>
    <p:sldId id="331" r:id="rId9"/>
    <p:sldId id="284" r:id="rId10"/>
    <p:sldId id="315" r:id="rId11"/>
    <p:sldId id="316" r:id="rId12"/>
    <p:sldId id="320" r:id="rId13"/>
    <p:sldId id="319" r:id="rId14"/>
    <p:sldId id="317" r:id="rId15"/>
    <p:sldId id="318" r:id="rId16"/>
    <p:sldId id="311" r:id="rId17"/>
    <p:sldId id="321" r:id="rId18"/>
    <p:sldId id="327" r:id="rId19"/>
    <p:sldId id="269" r:id="rId20"/>
    <p:sldId id="333" r:id="rId21"/>
    <p:sldId id="322" r:id="rId22"/>
    <p:sldId id="308" r:id="rId23"/>
    <p:sldId id="335" r:id="rId24"/>
    <p:sldId id="336" r:id="rId25"/>
    <p:sldId id="337" r:id="rId26"/>
    <p:sldId id="334" r:id="rId27"/>
    <p:sldId id="286" r:id="rId28"/>
    <p:sldId id="288" r:id="rId29"/>
    <p:sldId id="304" r:id="rId30"/>
    <p:sldId id="326" r:id="rId31"/>
    <p:sldId id="310" r:id="rId32"/>
    <p:sldId id="305" r:id="rId33"/>
    <p:sldId id="295" r:id="rId34"/>
    <p:sldId id="323" r:id="rId35"/>
    <p:sldId id="330" r:id="rId36"/>
    <p:sldId id="313" r:id="rId37"/>
    <p:sldId id="325" r:id="rId38"/>
    <p:sldId id="32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69696"/>
    <a:srgbClr val="FFFF00"/>
    <a:srgbClr val="0000FF"/>
    <a:srgbClr val="00FF00"/>
    <a:srgbClr val="FF3300"/>
    <a:srgbClr val="FF99FF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-102" y="-37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OPP\TRANSFERENCIAS%20NACIONALES%20A%20MUNICIPIOS%20A%20VALORES%20CONSTANTE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OPP\TRANSFERENCIAS%20NACIONALES%20A%20MUNICIPIOS%20A%20VALORES%20CONSTANTES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OPP\TRANSFERENCIAS%20NACIONALES%20A%20MUNICIPIOS%20A%20VALORES%20CONSTANT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autoTitleDeleted val="1"/>
    <c:plotArea>
      <c:layout>
        <c:manualLayout>
          <c:layoutTarget val="inner"/>
          <c:xMode val="edge"/>
          <c:yMode val="edge"/>
          <c:x val="0.27195912375790432"/>
          <c:y val="9.1331547619047646E-2"/>
          <c:w val="0.7050959801264679"/>
          <c:h val="0.80470833333333458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cat>
            <c:strRef>
              <c:f>Hoja4!$E$1:$F$1</c:f>
              <c:strCache>
                <c:ptCount val="2"/>
                <c:pt idx="0">
                  <c:v>Tr. Rec. Nac. 2015 En pesos constantes al 31-12-2017</c:v>
                </c:pt>
                <c:pt idx="1">
                  <c:v>Tr. Rec. Nac. 2016 En pesos constantes al 31-12-2017</c:v>
                </c:pt>
              </c:strCache>
            </c:strRef>
          </c:cat>
          <c:val>
            <c:numRef>
              <c:f>Hoja4!$E$2:$F$2</c:f>
              <c:numCache>
                <c:formatCode>_ * #,##0_ ;_ * \-#,##0_ ;_ * "-"??_ ;_ @_ </c:formatCode>
                <c:ptCount val="2"/>
                <c:pt idx="0">
                  <c:v>20277158528.246254</c:v>
                </c:pt>
                <c:pt idx="1">
                  <c:v>11616949273.75675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C7-4681-9EC0-D63190E7652D}"/>
            </c:ext>
          </c:extLst>
        </c:ser>
        <c:gapWidth val="219"/>
        <c:overlap val="-27"/>
        <c:axId val="59885440"/>
        <c:axId val="59886976"/>
      </c:barChart>
      <c:catAx>
        <c:axId val="598854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es-AR"/>
          </a:p>
        </c:txPr>
        <c:crossAx val="59886976"/>
        <c:crosses val="autoZero"/>
        <c:auto val="1"/>
        <c:lblAlgn val="ctr"/>
        <c:lblOffset val="100"/>
      </c:catAx>
      <c:valAx>
        <c:axId val="598869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5988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autoTitleDeleted val="1"/>
    <c:view3D>
      <c:rotX val="30"/>
      <c:perspective val="0"/>
    </c:view3D>
    <c:plotArea>
      <c:layout>
        <c:manualLayout>
          <c:layoutTarget val="inner"/>
          <c:xMode val="edge"/>
          <c:yMode val="edge"/>
          <c:x val="0.10955524294754274"/>
          <c:y val="4.5408037003152192E-2"/>
          <c:w val="0.81708183233329501"/>
          <c:h val="0.87017611552735807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4A-452E-BB4A-3D90DBB42148}"/>
              </c:ext>
            </c:extLst>
          </c:dPt>
          <c:dPt>
            <c:idx val="1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4A-452E-BB4A-3D90DBB42148}"/>
              </c:ext>
            </c:extLst>
          </c:dPt>
          <c:dPt>
            <c:idx val="2"/>
            <c:spPr>
              <a:solidFill>
                <a:schemeClr val="accent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E4A-452E-BB4A-3D90DBB42148}"/>
              </c:ext>
            </c:extLst>
          </c:dPt>
          <c:dPt>
            <c:idx val="3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E4A-452E-BB4A-3D90DBB4214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>
                      <a:solidFill>
                        <a:schemeClr val="accent1">
                          <a:lumMod val="50000"/>
                        </a:schemeClr>
                      </a:solidFill>
                      <a:effectLst/>
                    </a:defRPr>
                  </a:pPr>
                  <a:endParaRPr lang="es-AR"/>
                </a:p>
              </c:txPr>
            </c:dLbl>
            <c:dLbl>
              <c:idx val="1"/>
              <c:layout>
                <c:manualLayout>
                  <c:x val="-5.1534390556830425E-3"/>
                  <c:y val="-8.2464534434357833E-4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defRPr>
                    </a:pPr>
                    <a:r>
                      <a:rPr lang="en-US" dirty="0"/>
                      <a:t>3,3%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4A-452E-BB4A-3D90DBB42148}"/>
                </c:ext>
              </c:extLst>
            </c:dLbl>
            <c:dLbl>
              <c:idx val="2"/>
              <c:layout>
                <c:manualLayout>
                  <c:x val="-4.5956808953906338E-2"/>
                  <c:y val="-6.32748848564872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>
                      <a:solidFill>
                        <a:schemeClr val="accent1">
                          <a:lumMod val="50000"/>
                        </a:schemeClr>
                      </a:solidFill>
                      <a:effectLst/>
                    </a:defRPr>
                  </a:pPr>
                  <a:endParaRPr lang="es-AR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4A-452E-BB4A-3D90DBB42148}"/>
                </c:ext>
              </c:extLst>
            </c:dLbl>
            <c:dLbl>
              <c:idx val="3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defRPr>
                    </a:pPr>
                    <a:r>
                      <a:rPr lang="en-US"/>
                      <a:t>74,5%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4A-452E-BB4A-3D90DBB421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s-A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Hoja2!$J$150:$J$153</c:f>
              <c:strCache>
                <c:ptCount val="4"/>
                <c:pt idx="0">
                  <c:v>Vecinalistas</c:v>
                </c:pt>
                <c:pt idx="1">
                  <c:v>UNA</c:v>
                </c:pt>
                <c:pt idx="2">
                  <c:v>FpV</c:v>
                </c:pt>
                <c:pt idx="3">
                  <c:v>Cambiemos</c:v>
                </c:pt>
              </c:strCache>
            </c:strRef>
          </c:cat>
          <c:val>
            <c:numRef>
              <c:f>Hoja2!$M$150:$M$153</c:f>
              <c:numCache>
                <c:formatCode>0.0%</c:formatCode>
                <c:ptCount val="4"/>
                <c:pt idx="0">
                  <c:v>1.6964147948406741E-2</c:v>
                </c:pt>
                <c:pt idx="1">
                  <c:v>5.7104788251513133E-2</c:v>
                </c:pt>
                <c:pt idx="2">
                  <c:v>0.20471741785645087</c:v>
                </c:pt>
                <c:pt idx="3">
                  <c:v>0.72121364594362958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E4A-452E-BB4A-3D90DBB42148}"/>
            </c:ext>
          </c:extLst>
        </c:ser>
        <c:ser>
          <c:idx val="1"/>
          <c:order val="1"/>
          <c:tx>
            <c:v>Porcentaje</c:v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BE4A-452E-BB4A-3D90DBB42148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BE4A-452E-BB4A-3D90DBB42148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BE4A-452E-BB4A-3D90DBB42148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BE4A-452E-BB4A-3D90DBB42148}"/>
              </c:ext>
            </c:extLst>
          </c:dPt>
          <c:val>
            <c:numRef>
              <c:f>Hoja2!$L$150:$L$153</c:f>
              <c:numCache>
                <c:formatCode>_(* #,##0.00_);_(* \(#,##0.00\);_(* "-"??_);_(@_)</c:formatCode>
                <c:ptCount val="4"/>
                <c:pt idx="0" formatCode="0.00">
                  <c:v>1.69641479484067</c:v>
                </c:pt>
                <c:pt idx="1">
                  <c:v>5.7104788251513074</c:v>
                </c:pt>
                <c:pt idx="2">
                  <c:v>20.471741785644987</c:v>
                </c:pt>
                <c:pt idx="3">
                  <c:v>72.12136459436303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BE4A-452E-BB4A-3D90DBB42148}"/>
            </c:ext>
          </c:extLst>
        </c:ser>
      </c:pie3DChart>
      <c:spPr>
        <a:noFill/>
        <a:ln w="25400">
          <a:solidFill>
            <a:schemeClr val="bg1"/>
          </a:solidFill>
        </a:ln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AR"/>
          </a:p>
        </c:txPr>
      </c:legendEntry>
      <c:layout>
        <c:manualLayout>
          <c:xMode val="edge"/>
          <c:yMode val="edge"/>
          <c:x val="0.12470173071941459"/>
          <c:y val="0.89924576660293443"/>
          <c:w val="0.78040714184469751"/>
          <c:h val="7.6389328618517979E-2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A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view3D>
      <c:rotX val="30"/>
      <c:perspective val="0"/>
    </c:view3D>
    <c:plotArea>
      <c:layout>
        <c:manualLayout>
          <c:layoutTarget val="inner"/>
          <c:xMode val="edge"/>
          <c:yMode val="edge"/>
          <c:x val="0.10397116558959243"/>
          <c:y val="2.8803636092908391E-4"/>
          <c:w val="0.80587630674609068"/>
          <c:h val="0.85846186142277769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05-4895-94CB-717DC0FC3C29}"/>
              </c:ext>
            </c:extLst>
          </c:dPt>
          <c:dPt>
            <c:idx val="1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05-4895-94CB-717DC0FC3C29}"/>
              </c:ext>
            </c:extLst>
          </c:dPt>
          <c:dPt>
            <c:idx val="2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C05-4895-94CB-717DC0FC3C29}"/>
              </c:ext>
            </c:extLst>
          </c:dPt>
          <c:dPt>
            <c:idx val="3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C05-4895-94CB-717DC0FC3C29}"/>
              </c:ext>
            </c:extLst>
          </c:dPt>
          <c:dLbls>
            <c:dLbl>
              <c:idx val="0"/>
              <c:layout>
                <c:manualLayout>
                  <c:x val="-4.169481305691556E-2"/>
                  <c:y val="9.4573972660141996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3,5%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05-4895-94CB-717DC0FC3C29}"/>
                </c:ext>
              </c:extLst>
            </c:dLbl>
            <c:dLbl>
              <c:idx val="1"/>
              <c:layout>
                <c:manualLayout>
                  <c:x val="-2.2295678458569116E-2"/>
                  <c:y val="1.7262857182377869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2,4%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05-4895-94CB-717DC0FC3C29}"/>
                </c:ext>
              </c:extLst>
            </c:dLbl>
            <c:dLbl>
              <c:idx val="2"/>
              <c:layout>
                <c:manualLayout>
                  <c:x val="0.11975625238258074"/>
                  <c:y val="-0.1041997979677164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72,5%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05-4895-94CB-717DC0FC3C29}"/>
                </c:ext>
              </c:extLst>
            </c:dLbl>
            <c:dLbl>
              <c:idx val="3"/>
              <c:layout>
                <c:manualLayout>
                  <c:x val="4.5431901320233697E-2"/>
                  <c:y val="8.3215250630283028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21,6%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05-4895-94CB-717DC0FC3C29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Hoja2!$O$208:$O$212</c:f>
              <c:strCache>
                <c:ptCount val="5"/>
                <c:pt idx="0">
                  <c:v>Alianzas</c:v>
                </c:pt>
                <c:pt idx="1">
                  <c:v>Vecinalistas</c:v>
                </c:pt>
                <c:pt idx="2">
                  <c:v>UNA</c:v>
                </c:pt>
                <c:pt idx="3">
                  <c:v>FpV</c:v>
                </c:pt>
                <c:pt idx="4">
                  <c:v>Cambiemos</c:v>
                </c:pt>
              </c:strCache>
            </c:strRef>
          </c:cat>
          <c:val>
            <c:numRef>
              <c:f>Hoja2!$P$209:$P$212</c:f>
              <c:numCache>
                <c:formatCode>0.0%</c:formatCode>
                <c:ptCount val="4"/>
                <c:pt idx="0">
                  <c:v>3.5285209955772452E-2</c:v>
                </c:pt>
                <c:pt idx="1">
                  <c:v>2.3693203995443855E-2</c:v>
                </c:pt>
                <c:pt idx="2">
                  <c:v>0.72504416412874773</c:v>
                </c:pt>
                <c:pt idx="3">
                  <c:v>0.21597742192003591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C05-4895-94CB-717DC0FC3C29}"/>
            </c:ext>
          </c:extLst>
        </c:ser>
      </c:pie3DChart>
      <c:spPr>
        <a:noFill/>
        <a:ln w="25400">
          <a:noFill/>
        </a:ln>
      </c:spPr>
    </c:plotArea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/>
      </a:pPr>
      <a:endParaRPr lang="es-A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0.21537</cdr:x>
      <cdr:y>0.83679</cdr:y>
    </cdr:from>
    <cdr:to>
      <cdr:x>0.43343</cdr:x>
      <cdr:y>0.94713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469476" y="4113697"/>
          <a:ext cx="1487815" cy="5424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AR" sz="1100" dirty="0"/>
        </a:p>
      </cdr:txBody>
    </cdr:sp>
  </cdr:relSizeAnchor>
  <cdr:relSizeAnchor xmlns:cdr="http://schemas.openxmlformats.org/drawingml/2006/chartDrawing">
    <cdr:from>
      <cdr:x>0.04825</cdr:x>
      <cdr:y>0.81787</cdr:y>
    </cdr:from>
    <cdr:to>
      <cdr:x>1</cdr:x>
      <cdr:y>0.95344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557939" y="4020688"/>
          <a:ext cx="6493751" cy="66646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1800" b="1" dirty="0" err="1">
              <a:solidFill>
                <a:schemeClr val="accent1">
                  <a:lumMod val="50000"/>
                </a:schemeClr>
              </a:solidFill>
            </a:rPr>
            <a:t>Vecinalistas</a:t>
          </a:r>
          <a:r>
            <a:rPr lang="es-AR" sz="1800" b="1" dirty="0"/>
            <a:t>            </a:t>
          </a:r>
          <a:endParaRPr lang="es-AR" sz="1800" b="1" dirty="0">
            <a:solidFill>
              <a:schemeClr val="accent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9" name="1 Rectángulo"/>
        <cdr:cNvSpPr/>
      </cdr:nvSpPr>
      <cdr:spPr>
        <a:xfrm xmlns:a="http://schemas.openxmlformats.org/drawingml/2006/main" flipH="1" flipV="1">
          <a:off x="-1800664" y="-1450195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rgbClr val="6EA0B0"/>
        </a:solidFill>
        <a:ln xmlns:a="http://schemas.openxmlformats.org/drawingml/2006/main" w="25400" cap="flat" cmpd="sng" algn="ctr">
          <a:solidFill>
            <a:srgbClr val="6EA0B0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AR"/>
        </a:p>
      </cdr:txBody>
    </cdr:sp>
  </cdr:relSizeAnchor>
  <cdr:relSizeAnchor xmlns:cdr="http://schemas.openxmlformats.org/drawingml/2006/chartDrawing">
    <cdr:from>
      <cdr:x>0.04825</cdr:x>
      <cdr:y>0.02522</cdr:y>
    </cdr:from>
    <cdr:to>
      <cdr:x>1</cdr:x>
      <cdr:y>0.16079</cdr:y>
    </cdr:to>
    <cdr:sp macro="" textlink="">
      <cdr:nvSpPr>
        <cdr:cNvPr id="10" name="1 CuadroTexto"/>
        <cdr:cNvSpPr txBox="1"/>
      </cdr:nvSpPr>
      <cdr:spPr>
        <a:xfrm xmlns:a="http://schemas.openxmlformats.org/drawingml/2006/main">
          <a:off x="344706" y="123986"/>
          <a:ext cx="6493751" cy="66646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AR" sz="1800" b="1" dirty="0">
              <a:solidFill>
                <a:srgbClr val="4F81BD">
                  <a:lumMod val="50000"/>
                </a:srgbClr>
              </a:solidFill>
            </a:rPr>
            <a:t>UNA</a:t>
          </a:r>
          <a:r>
            <a:rPr lang="es-AR" sz="1800" b="1" dirty="0"/>
            <a:t>   </a:t>
          </a:r>
          <a:endParaRPr lang="es-AR" sz="1800" b="1" dirty="0">
            <a:solidFill>
              <a:srgbClr val="4F81BD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0.04728</cdr:x>
      <cdr:y>0.73833</cdr:y>
    </cdr:from>
    <cdr:to>
      <cdr:x>0.62066</cdr:x>
      <cdr:y>0.8739</cdr:y>
    </cdr:to>
    <cdr:sp macro="" textlink="">
      <cdr:nvSpPr>
        <cdr:cNvPr id="14" name="1 CuadroTexto"/>
        <cdr:cNvSpPr txBox="1"/>
      </cdr:nvSpPr>
      <cdr:spPr>
        <a:xfrm xmlns:a="http://schemas.openxmlformats.org/drawingml/2006/main">
          <a:off x="322603" y="3629645"/>
          <a:ext cx="3912138" cy="66646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AR" sz="1800" b="1" dirty="0"/>
            <a:t>C</a:t>
          </a:r>
          <a:r>
            <a:rPr lang="es-AR" sz="1800" b="1" dirty="0">
              <a:solidFill>
                <a:srgbClr val="4F81BD">
                  <a:lumMod val="50000"/>
                </a:srgbClr>
              </a:solidFill>
            </a:rPr>
            <a:t>ambiemos</a:t>
          </a:r>
        </a:p>
      </cdr:txBody>
    </cdr:sp>
  </cdr:relSizeAnchor>
  <cdr:relSizeAnchor xmlns:cdr="http://schemas.openxmlformats.org/drawingml/2006/chartDrawing">
    <cdr:from>
      <cdr:x>0.06415</cdr:x>
      <cdr:y>0.89776</cdr:y>
    </cdr:from>
    <cdr:to>
      <cdr:x>0.24944</cdr:x>
      <cdr:y>0.97793</cdr:y>
    </cdr:to>
    <cdr:sp macro="" textlink="">
      <cdr:nvSpPr>
        <cdr:cNvPr id="15" name="1 CuadroTexto"/>
        <cdr:cNvSpPr txBox="1"/>
      </cdr:nvSpPr>
      <cdr:spPr>
        <a:xfrm xmlns:a="http://schemas.openxmlformats.org/drawingml/2006/main">
          <a:off x="437696" y="4413454"/>
          <a:ext cx="1264257" cy="39410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" lastClr="FFFFFF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AR" sz="1800" b="1" dirty="0" err="1">
              <a:solidFill>
                <a:srgbClr val="4F81BD">
                  <a:lumMod val="50000"/>
                </a:srgbClr>
              </a:solidFill>
            </a:rPr>
            <a:t>FpV</a:t>
          </a:r>
          <a:r>
            <a:rPr lang="es-AR" sz="1800" b="1" dirty="0"/>
            <a:t>           </a:t>
          </a:r>
          <a:endParaRPr lang="es-AR" sz="1800" b="1" dirty="0">
            <a:solidFill>
              <a:srgbClr val="4F81BD">
                <a:lumMod val="50000"/>
              </a:srgbClr>
            </a:solidFill>
          </a:endParaRPr>
        </a:p>
      </cdr:txBody>
    </cdr:sp>
  </cdr:relSizeAnchor>
  <cdr:relSizeAnchor xmlns:cdr="http://schemas.openxmlformats.org/drawingml/2006/chartDrawing">
    <cdr:from>
      <cdr:x>0.01775</cdr:x>
      <cdr:y>0.92191</cdr:y>
    </cdr:from>
    <cdr:to>
      <cdr:x>0.04047</cdr:x>
      <cdr:y>0.95974</cdr:y>
    </cdr:to>
    <cdr:sp macro="" textlink="">
      <cdr:nvSpPr>
        <cdr:cNvPr id="16" name="15 Rectángulo"/>
        <cdr:cNvSpPr/>
      </cdr:nvSpPr>
      <cdr:spPr>
        <a:xfrm xmlns:a="http://schemas.openxmlformats.org/drawingml/2006/main">
          <a:off x="121126" y="4532153"/>
          <a:ext cx="154983" cy="1859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AR"/>
        </a:p>
      </cdr:txBody>
    </cdr:sp>
  </cdr:relSizeAnchor>
  <cdr:relSizeAnchor xmlns:cdr="http://schemas.openxmlformats.org/drawingml/2006/chartDrawing">
    <cdr:from>
      <cdr:x>0.02726</cdr:x>
      <cdr:y>0.05044</cdr:y>
    </cdr:from>
    <cdr:to>
      <cdr:x>0.04997</cdr:x>
      <cdr:y>0.08827</cdr:y>
    </cdr:to>
    <cdr:sp macro="" textlink="">
      <cdr:nvSpPr>
        <cdr:cNvPr id="19" name="1 Rectángulo"/>
        <cdr:cNvSpPr/>
      </cdr:nvSpPr>
      <cdr:spPr>
        <a:xfrm xmlns:a="http://schemas.openxmlformats.org/drawingml/2006/main">
          <a:off x="185979" y="247973"/>
          <a:ext cx="154983" cy="185980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AR"/>
        </a:p>
      </cdr:txBody>
    </cdr:sp>
  </cdr:relSizeAnchor>
  <cdr:relSizeAnchor xmlns:cdr="http://schemas.openxmlformats.org/drawingml/2006/chartDrawing">
    <cdr:from>
      <cdr:x>0.01817</cdr:x>
      <cdr:y>0.76293</cdr:y>
    </cdr:from>
    <cdr:to>
      <cdr:x>0.04089</cdr:x>
      <cdr:y>0.80076</cdr:y>
    </cdr:to>
    <cdr:sp macro="" textlink="">
      <cdr:nvSpPr>
        <cdr:cNvPr id="20" name="1 Rectángulo"/>
        <cdr:cNvSpPr/>
      </cdr:nvSpPr>
      <cdr:spPr>
        <a:xfrm xmlns:a="http://schemas.openxmlformats.org/drawingml/2006/main">
          <a:off x="123987" y="3750590"/>
          <a:ext cx="154983" cy="18598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AR"/>
        </a:p>
      </cdr:txBody>
    </cdr:sp>
  </cdr:relSizeAnchor>
  <cdr:relSizeAnchor xmlns:cdr="http://schemas.openxmlformats.org/drawingml/2006/chartDrawing">
    <cdr:from>
      <cdr:x>0.01817</cdr:x>
      <cdr:y>0.8512</cdr:y>
    </cdr:from>
    <cdr:to>
      <cdr:x>0.04089</cdr:x>
      <cdr:y>0.88903</cdr:y>
    </cdr:to>
    <cdr:sp macro="" textlink="">
      <cdr:nvSpPr>
        <cdr:cNvPr id="21" name="1 Rectángulo"/>
        <cdr:cNvSpPr/>
      </cdr:nvSpPr>
      <cdr:spPr>
        <a:xfrm xmlns:a="http://schemas.openxmlformats.org/drawingml/2006/main">
          <a:off x="123986" y="4184542"/>
          <a:ext cx="154983" cy="185980"/>
        </a:xfrm>
        <a:prstGeom xmlns:a="http://schemas.openxmlformats.org/drawingml/2006/main" prst="rect">
          <a:avLst/>
        </a:prstGeom>
        <a:solidFill xmlns:a="http://schemas.openxmlformats.org/drawingml/2006/main">
          <a:srgbClr val="969696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A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A1E82-4C65-4ADB-82BF-073751281DC6}" type="datetimeFigureOut">
              <a:rPr lang="es-AR" smtClean="0"/>
              <a:pPr/>
              <a:t>06/10/2018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7B473-B26E-4570-A7FC-12C39665B5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209406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533B-AA96-4EC8-978B-3FDCB99AE37B}" type="datetime1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C2E1-7CF6-43EB-80E0-E81FD7E6547D}" type="datetime1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4D0B-3BAB-4B04-B615-153BA492F88E}" type="datetime1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27FF-4245-48C8-ACB6-5A1F5CD91B79}" type="datetime1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3F1A-5541-4ECA-B945-A8374B4C3759}" type="datetime1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0A23-B998-4207-BF7C-52E75C0E8BE2}" type="datetime1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E845-3509-4168-A01A-E73F53495AEF}" type="datetime1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FC19-7547-46BA-B277-672C90177DBB}" type="datetime1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E16-A5AE-4498-9D85-866B0A52B1CA}" type="datetime1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D566-B802-445A-97CF-4709497B1064}" type="datetime1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2073-C356-4CA3-9BB4-D4CCC6ABC0E7}" type="datetime1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135F9-2F07-4709-890B-101E6E267763}" type="datetime1">
              <a:rPr lang="en-US" smtClean="0"/>
              <a:pPr/>
              <a:t>10/6/2018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1112" y="2599385"/>
            <a:ext cx="720154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sz="2700" dirty="0">
                <a:solidFill>
                  <a:srgbClr val="002060"/>
                </a:solidFill>
              </a:rPr>
              <a:t>OBSERVATORIO DEL ESTADO PROVINCIAL</a:t>
            </a:r>
            <a:r>
              <a:rPr lang="es-AR" dirty="0">
                <a:solidFill>
                  <a:srgbClr val="002060"/>
                </a:solidFill>
              </a:rPr>
              <a:t/>
            </a:r>
            <a:br>
              <a:rPr lang="es-AR" dirty="0">
                <a:solidFill>
                  <a:srgbClr val="002060"/>
                </a:solidFill>
              </a:rPr>
            </a:br>
            <a:r>
              <a:rPr lang="es-AR" dirty="0">
                <a:solidFill>
                  <a:srgbClr val="002060"/>
                </a:solidFill>
              </a:rPr>
              <a:t/>
            </a:r>
            <a:br>
              <a:rPr lang="es-AR" dirty="0">
                <a:solidFill>
                  <a:srgbClr val="002060"/>
                </a:solidFill>
              </a:rPr>
            </a:br>
            <a:r>
              <a:rPr lang="es-AR" dirty="0">
                <a:solidFill>
                  <a:srgbClr val="002060"/>
                </a:solidFill>
              </a:rPr>
              <a:t>GOBIERNO Y GESTIÓN EN LA PROVINCIA DE BUENOS AIRES </a:t>
            </a:r>
            <a:br>
              <a:rPr lang="es-AR" dirty="0">
                <a:solidFill>
                  <a:srgbClr val="002060"/>
                </a:solidFill>
              </a:rPr>
            </a:br>
            <a:r>
              <a:rPr lang="es-AR" dirty="0">
                <a:solidFill>
                  <a:srgbClr val="002060"/>
                </a:solidFill>
              </a:rPr>
              <a:t>2015 -2017</a:t>
            </a:r>
          </a:p>
        </p:txBody>
      </p:sp>
      <p:pic>
        <p:nvPicPr>
          <p:cNvPr id="5" name="4 Marcador de contenido" descr="logo Observatori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41063" y="1100380"/>
            <a:ext cx="2750937" cy="4525963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988079" y="2906713"/>
            <a:ext cx="10363200" cy="1362075"/>
          </a:xfrm>
        </p:spPr>
        <p:txBody>
          <a:bodyPr>
            <a:normAutofit/>
          </a:bodyPr>
          <a:lstStyle/>
          <a:p>
            <a:r>
              <a:rPr lang="es-AR" b="0" dirty="0">
                <a:solidFill>
                  <a:schemeClr val="accent1">
                    <a:lumMod val="50000"/>
                  </a:schemeClr>
                </a:solidFill>
              </a:rPr>
              <a:t>Deuda pública</a:t>
            </a:r>
            <a:br>
              <a:rPr lang="es-AR" b="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b="0" dirty="0">
                <a:solidFill>
                  <a:schemeClr val="accent1">
                    <a:lumMod val="50000"/>
                  </a:schemeClr>
                </a:solidFill>
              </a:rPr>
              <a:t>IDESBA - CTA</a:t>
            </a:r>
          </a:p>
        </p:txBody>
      </p:sp>
      <p:pic>
        <p:nvPicPr>
          <p:cNvPr id="5" name="4 Imagen" descr="idesba-e65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616" y="2603717"/>
            <a:ext cx="3970657" cy="198533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9566" y="0"/>
            <a:ext cx="5471027" cy="7003659"/>
          </a:xfrm>
        </p:spPr>
        <p:txBody>
          <a:bodyPr>
            <a:noAutofit/>
          </a:bodyPr>
          <a:lstStyle/>
          <a:p>
            <a:r>
              <a:rPr lang="es-AR" sz="3200" dirty="0"/>
              <a:t/>
            </a:r>
            <a:br>
              <a:rPr lang="es-AR" sz="3200" dirty="0"/>
            </a:br>
            <a:endParaRPr lang="es-AR" sz="3200" dirty="0"/>
          </a:p>
          <a:p>
            <a:r>
              <a:rPr lang="es-AR" sz="3200" dirty="0"/>
              <a:t/>
            </a:r>
            <a:br>
              <a:rPr lang="es-AR" sz="3200" dirty="0"/>
            </a:br>
            <a:endParaRPr lang="es-AR" sz="3200" dirty="0"/>
          </a:p>
          <a:p>
            <a:r>
              <a:rPr lang="es-AR" sz="3200" dirty="0"/>
              <a:t/>
            </a:r>
            <a:br>
              <a:rPr lang="es-AR" sz="3200" dirty="0"/>
            </a:br>
            <a:endParaRPr lang="es-AR" sz="3200" dirty="0"/>
          </a:p>
          <a:p>
            <a:endParaRPr lang="es-AR" sz="3200" dirty="0"/>
          </a:p>
          <a:p>
            <a:endParaRPr lang="es-AR" sz="3200" dirty="0"/>
          </a:p>
          <a:p>
            <a:endParaRPr lang="es-AR" sz="3200" dirty="0"/>
          </a:p>
          <a:p>
            <a:pPr>
              <a:spcBef>
                <a:spcPts val="0"/>
              </a:spcBef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Desde 2016 Buenos Aires se ha endeudado a un ritmo vertiginoso. </a:t>
            </a:r>
          </a:p>
          <a:p>
            <a:pPr>
              <a:spcBef>
                <a:spcPts val="0"/>
              </a:spcBef>
            </a:pPr>
            <a:endParaRPr lang="es-AR" sz="32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Al 31 de diciembre de 2017, el stock de deuda pública ascendió a $245.971 millones, un 108,6% superior a la registrada en 2015. </a:t>
            </a:r>
          </a:p>
          <a:p>
            <a:pPr>
              <a:spcBef>
                <a:spcPts val="0"/>
              </a:spcBef>
            </a:pPr>
            <a:endParaRPr lang="es-AR" sz="28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endParaRPr lang="es-AR" sz="3200" dirty="0"/>
          </a:p>
        </p:txBody>
      </p:sp>
      <p:pic>
        <p:nvPicPr>
          <p:cNvPr id="6" name="5 Imagen" descr="idesba-e65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056" y="2138767"/>
            <a:ext cx="3970657" cy="198533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9762" y="992790"/>
            <a:ext cx="5236238" cy="4215539"/>
          </a:xfrm>
        </p:spPr>
        <p:txBody>
          <a:bodyPr/>
          <a:lstStyle/>
          <a:p>
            <a:r>
              <a:rPr lang="es-AR" sz="32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Más de la mitad de la deuda pública se generó durante el mandato de la gobernadora María Eugenia Vidal.</a:t>
            </a:r>
          </a:p>
          <a:p>
            <a:endParaRPr lang="es-AR" dirty="0"/>
          </a:p>
        </p:txBody>
      </p:sp>
      <p:pic>
        <p:nvPicPr>
          <p:cNvPr id="5" name="4 Imagen" descr="idesba-e65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616" y="2867188"/>
            <a:ext cx="3970657" cy="198533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0101" y="0"/>
            <a:ext cx="5846960" cy="5269424"/>
          </a:xfrm>
        </p:spPr>
        <p:txBody>
          <a:bodyPr>
            <a:normAutofit/>
          </a:bodyPr>
          <a:lstStyle/>
          <a:p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ESQUEMA DEUDA – DEUDA:</a:t>
            </a:r>
          </a:p>
          <a:p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El financiamiento es utilizado en gran medida para cubrir las amortizaciones de capital y los intereses en la cuenta corriente.</a:t>
            </a:r>
          </a:p>
          <a:p>
            <a:endParaRPr lang="es-AR" dirty="0"/>
          </a:p>
        </p:txBody>
      </p:sp>
      <p:pic>
        <p:nvPicPr>
          <p:cNvPr id="5" name="4 Imagen" descr="idesba-e65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056" y="2138767"/>
            <a:ext cx="3970657" cy="198533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7620" y="1415730"/>
            <a:ext cx="5007806" cy="1362075"/>
          </a:xfrm>
        </p:spPr>
        <p:txBody>
          <a:bodyPr>
            <a:normAutofit fontScale="90000"/>
          </a:bodyPr>
          <a:lstStyle/>
          <a:p>
            <a:r>
              <a:rPr lang="es-AR" b="0" cap="none" dirty="0">
                <a:solidFill>
                  <a:schemeClr val="accent1">
                    <a:lumMod val="50000"/>
                  </a:schemeClr>
                </a:solidFill>
              </a:rPr>
              <a:t>Endeudamiento priorizado a costa de inversiones sociales. </a:t>
            </a:r>
            <a:br>
              <a:rPr lang="es-AR" b="0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s-AR" b="0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97425" y="3927245"/>
            <a:ext cx="48044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dirty="0">
                <a:solidFill>
                  <a:schemeClr val="accent1">
                    <a:lumMod val="50000"/>
                  </a:schemeClr>
                </a:solidFill>
              </a:rPr>
              <a:t>Endeudamiento mayoritariamente</a:t>
            </a:r>
          </a:p>
          <a:p>
            <a:r>
              <a:rPr lang="es-AR" sz="3600" dirty="0">
                <a:solidFill>
                  <a:schemeClr val="accent1">
                    <a:lumMod val="50000"/>
                  </a:schemeClr>
                </a:solidFill>
              </a:rPr>
              <a:t>en moneda extranjera.</a:t>
            </a:r>
          </a:p>
        </p:txBody>
      </p:sp>
      <p:pic>
        <p:nvPicPr>
          <p:cNvPr id="7" name="6 Imagen" descr="idesba-e65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056" y="2138767"/>
            <a:ext cx="3970657" cy="198533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>
          <a:xfrm>
            <a:off x="761604" y="4905994"/>
            <a:ext cx="5561703" cy="1500187"/>
          </a:xfrm>
        </p:spPr>
        <p:txBody>
          <a:bodyPr>
            <a:noAutofit/>
          </a:bodyPr>
          <a:lstStyle/>
          <a:p>
            <a:r>
              <a:rPr lang="es-AR" sz="2800" dirty="0">
                <a:solidFill>
                  <a:schemeClr val="accent1">
                    <a:lumMod val="50000"/>
                  </a:schemeClr>
                </a:solidFill>
              </a:rPr>
              <a:t>La corrida que llevó el dólar a $29 incrementó la deuda pública provincial en 40,4%. </a:t>
            </a:r>
          </a:p>
          <a:p>
            <a:endParaRPr lang="es-AR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AR" sz="2800" dirty="0">
                <a:solidFill>
                  <a:schemeClr val="accent1">
                    <a:lumMod val="50000"/>
                  </a:schemeClr>
                </a:solidFill>
              </a:rPr>
              <a:t>Monto cercano al total de los recursos presupuestados en 2018 para Seguridad Social.</a:t>
            </a:r>
          </a:p>
          <a:p>
            <a:endParaRPr lang="es-AR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A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5 Imagen" descr="idesba-e65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056" y="2138767"/>
            <a:ext cx="3970657" cy="198533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596" y="3234815"/>
            <a:ext cx="720154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dirty="0">
                <a:solidFill>
                  <a:srgbClr val="002060"/>
                </a:solidFill>
              </a:rPr>
              <a:t>Organización administrativa</a:t>
            </a:r>
            <a:br>
              <a:rPr lang="es-AR" dirty="0">
                <a:solidFill>
                  <a:srgbClr val="002060"/>
                </a:solidFill>
              </a:rPr>
            </a:br>
            <a:r>
              <a:rPr lang="es-AR" dirty="0">
                <a:solidFill>
                  <a:srgbClr val="002060"/>
                </a:solidFill>
              </a:rPr>
              <a:t>Provincia de Buenos Aires</a:t>
            </a:r>
            <a:br>
              <a:rPr lang="es-AR" dirty="0">
                <a:solidFill>
                  <a:srgbClr val="002060"/>
                </a:solidFill>
              </a:rPr>
            </a:br>
            <a:r>
              <a:rPr lang="es-AR" dirty="0">
                <a:solidFill>
                  <a:srgbClr val="002060"/>
                </a:solidFill>
              </a:rPr>
              <a:t>2015 -2017</a:t>
            </a:r>
          </a:p>
        </p:txBody>
      </p:sp>
      <p:pic>
        <p:nvPicPr>
          <p:cNvPr id="5" name="4 Marcador de contenido" descr="logo Observatori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9585" y="1100380"/>
            <a:ext cx="2750937" cy="452596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Organización administrativa</a:t>
            </a:r>
            <a:br>
              <a:rPr lang="es-AR" dirty="0">
                <a:solidFill>
                  <a:schemeClr val="accent1">
                    <a:lumMod val="50000"/>
                  </a:schemeClr>
                </a:solidFill>
              </a:rPr>
            </a:b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35063" y="4327905"/>
            <a:ext cx="109728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s-AR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70142" y="1022887"/>
            <a:ext cx="838458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2800" dirty="0">
                <a:solidFill>
                  <a:schemeClr val="accent1">
                    <a:lumMod val="75000"/>
                  </a:schemeClr>
                </a:solidFill>
              </a:rPr>
              <a:t>Se habilitan proveedores de extraña jurisdicción (CABA) </a:t>
            </a:r>
            <a:r>
              <a:rPr lang="es-A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Excepciones al Registro Provincial de Proveedores </a:t>
            </a:r>
          </a:p>
          <a:p>
            <a:pPr algn="r"/>
            <a:r>
              <a:rPr lang="es-A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arts. 6º ley 14812 y 5º Ley 14815</a:t>
            </a:r>
          </a:p>
          <a:p>
            <a:pPr algn="r"/>
            <a:endParaRPr lang="es-AR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AR" sz="2800" dirty="0">
                <a:solidFill>
                  <a:schemeClr val="accent1">
                    <a:lumMod val="75000"/>
                  </a:schemeClr>
                </a:solidFill>
              </a:rPr>
              <a:t>Declive de la Asesoría General de Gobierno</a:t>
            </a:r>
          </a:p>
          <a:p>
            <a:pPr algn="r"/>
            <a:r>
              <a:rPr lang="es-A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art. 38 Ley de Ministerios. 14.989</a:t>
            </a:r>
          </a:p>
          <a:p>
            <a:pPr algn="r"/>
            <a:endParaRPr lang="es-AR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AR" sz="2800" dirty="0">
                <a:solidFill>
                  <a:schemeClr val="accent1">
                    <a:lumMod val="75000"/>
                  </a:schemeClr>
                </a:solidFill>
              </a:rPr>
              <a:t>H. Tribunal de Cuentas sin autoridades</a:t>
            </a:r>
          </a:p>
          <a:p>
            <a:pPr algn="r"/>
            <a:r>
              <a:rPr lang="es-A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Tres vacantes de cinco. </a:t>
            </a:r>
          </a:p>
          <a:p>
            <a:pPr algn="r"/>
            <a:r>
              <a:rPr lang="es-A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Sin </a:t>
            </a:r>
            <a:r>
              <a:rPr lang="es-AR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quorum</a:t>
            </a:r>
            <a:r>
              <a:rPr lang="es-A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para dictar fallos o fijar multas.</a:t>
            </a:r>
          </a:p>
          <a:p>
            <a:pPr algn="r"/>
            <a:endParaRPr lang="es-AR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AR" sz="2800" dirty="0">
                <a:solidFill>
                  <a:schemeClr val="accent1">
                    <a:lumMod val="75000"/>
                  </a:schemeClr>
                </a:solidFill>
              </a:rPr>
              <a:t>Menos controles </a:t>
            </a:r>
          </a:p>
          <a:p>
            <a:pPr algn="r"/>
            <a:r>
              <a:rPr lang="es-A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Leyes de emergencia Nº 14.806, 14.812 y 14.815</a:t>
            </a:r>
          </a:p>
          <a:p>
            <a:pPr algn="r"/>
            <a:r>
              <a:rPr lang="es-A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Reglamento de contrataciones Decreto 1300/16 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83031" y="303075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A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AR" sz="4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AR" sz="4000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>Procesos administrativos</a:t>
            </a:r>
            <a:br>
              <a:rPr lang="es-AR" sz="4000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es-AR" sz="4000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>El caso de GDEBA (</a:t>
            </a:r>
            <a:r>
              <a:rPr lang="es-AR" sz="4000" dirty="0" err="1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>Dec</a:t>
            </a:r>
            <a:r>
              <a:rPr lang="es-AR" sz="4000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>. Nº 1018/16)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>
              <a:buNone/>
            </a:pPr>
            <a:r>
              <a:rPr lang="es-AR" sz="2800" dirty="0">
                <a:solidFill>
                  <a:srgbClr val="4F81BD">
                    <a:lumMod val="75000"/>
                  </a:srgbClr>
                </a:solidFill>
              </a:rPr>
              <a:t>Software propietario </a:t>
            </a:r>
          </a:p>
          <a:p>
            <a:pPr lvl="0" algn="r">
              <a:buNone/>
            </a:pPr>
            <a:r>
              <a:rPr lang="es-A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Adecuación e implementación: 12,5 millones de pesos. </a:t>
            </a:r>
          </a:p>
          <a:p>
            <a:pPr lvl="0" algn="r">
              <a:buNone/>
            </a:pPr>
            <a:r>
              <a:rPr lang="es-A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Res. MJGM 8/16 que prevé posible ampliación del 50%</a:t>
            </a:r>
          </a:p>
          <a:p>
            <a:pPr lvl="0" algn="r">
              <a:buNone/>
            </a:pPr>
            <a:endParaRPr lang="es-AR" sz="2800" dirty="0">
              <a:solidFill>
                <a:srgbClr val="4F81BD">
                  <a:lumMod val="75000"/>
                </a:srgbClr>
              </a:solidFill>
            </a:endParaRPr>
          </a:p>
          <a:p>
            <a:pPr lvl="0" algn="r">
              <a:buNone/>
            </a:pPr>
            <a:r>
              <a:rPr lang="es-AR" sz="2800" dirty="0">
                <a:solidFill>
                  <a:schemeClr val="accent1">
                    <a:lumMod val="75000"/>
                  </a:schemeClr>
                </a:solidFill>
              </a:rPr>
              <a:t>Diseño alejado de</a:t>
            </a:r>
            <a:r>
              <a:rPr lang="es-AR" sz="2800" dirty="0">
                <a:solidFill>
                  <a:srgbClr val="4F81BD">
                    <a:lumMod val="75000"/>
                  </a:srgbClr>
                </a:solidFill>
              </a:rPr>
              <a:t> la realidad y normas provinciales</a:t>
            </a:r>
          </a:p>
          <a:p>
            <a:pPr lvl="0" algn="r">
              <a:buNone/>
            </a:pPr>
            <a:endParaRPr lang="es-AR" sz="2800" dirty="0">
              <a:solidFill>
                <a:srgbClr val="4F81BD">
                  <a:lumMod val="75000"/>
                </a:srgbClr>
              </a:solidFill>
            </a:endParaRPr>
          </a:p>
          <a:p>
            <a:pPr lvl="0" algn="r">
              <a:buNone/>
            </a:pPr>
            <a:r>
              <a:rPr lang="es-AR" sz="2800" dirty="0">
                <a:solidFill>
                  <a:srgbClr val="4F81BD">
                    <a:lumMod val="75000"/>
                  </a:srgbClr>
                </a:solidFill>
              </a:rPr>
              <a:t>Capacitación y acompañamiento para su uso deficiente o ausente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1607276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BBBB1DB-9008-45B6-9AEB-B7BB6B589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7" y="44624"/>
            <a:ext cx="8534401" cy="1446358"/>
          </a:xfrm>
        </p:spPr>
        <p:txBody>
          <a:bodyPr>
            <a:normAutofit/>
          </a:bodyPr>
          <a:lstStyle/>
          <a:p>
            <a:r>
              <a:rPr lang="es-AR" sz="4000" dirty="0">
                <a:solidFill>
                  <a:schemeClr val="accent1">
                    <a:lumMod val="75000"/>
                  </a:schemeClr>
                </a:solidFill>
              </a:rPr>
              <a:t>Banco Provincia</a:t>
            </a:r>
            <a:r>
              <a:rPr lang="es-AR" sz="2400" dirty="0">
                <a:solidFill>
                  <a:srgbClr val="FF0000"/>
                </a:solidFill>
              </a:rPr>
              <a:t/>
            </a:r>
            <a:br>
              <a:rPr lang="es-AR" sz="2400" dirty="0">
                <a:solidFill>
                  <a:srgbClr val="FF0000"/>
                </a:solidFill>
              </a:rPr>
            </a:br>
            <a:endParaRPr lang="es-AR" sz="2400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03CEF6B-2805-40A8-ABD4-52A8A7093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494" y="1268761"/>
            <a:ext cx="6940410" cy="4522439"/>
          </a:xfrm>
        </p:spPr>
        <p:txBody>
          <a:bodyPr>
            <a:normAutofit fontScale="77500" lnSpcReduction="20000"/>
          </a:bodyPr>
          <a:lstStyle/>
          <a:p>
            <a:r>
              <a:rPr lang="es-AR" dirty="0">
                <a:solidFill>
                  <a:schemeClr val="tx2">
                    <a:lumMod val="50000"/>
                  </a:schemeClr>
                </a:solidFill>
              </a:rPr>
              <a:t>Banca Pública ASOCIADA a Bancos Privados.</a:t>
            </a:r>
          </a:p>
          <a:p>
            <a:r>
              <a:rPr lang="es-AR" dirty="0">
                <a:solidFill>
                  <a:schemeClr val="tx2">
                    <a:lumMod val="50000"/>
                  </a:schemeClr>
                </a:solidFill>
              </a:rPr>
              <a:t>AUSENTE en conflicto Astilleros.</a:t>
            </a:r>
          </a:p>
          <a:p>
            <a:endParaRPr lang="es-AR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AR" dirty="0">
                <a:solidFill>
                  <a:schemeClr val="tx2">
                    <a:lumMod val="50000"/>
                  </a:schemeClr>
                </a:solidFill>
              </a:rPr>
              <a:t>DESFINANCIAMIENTO</a:t>
            </a:r>
          </a:p>
          <a:p>
            <a:endParaRPr lang="es-AR" dirty="0">
              <a:solidFill>
                <a:schemeClr val="tx2">
                  <a:lumMod val="50000"/>
                </a:schemeClr>
              </a:solidFill>
            </a:endParaRPr>
          </a:p>
          <a:p>
            <a:endParaRPr lang="es-AR" dirty="0">
              <a:solidFill>
                <a:schemeClr val="tx2">
                  <a:lumMod val="50000"/>
                </a:schemeClr>
              </a:solidFill>
            </a:endParaRPr>
          </a:p>
          <a:p>
            <a:endParaRPr lang="es-AR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AR" dirty="0">
                <a:solidFill>
                  <a:schemeClr val="tx2">
                    <a:lumMod val="50000"/>
                  </a:schemeClr>
                </a:solidFill>
              </a:rPr>
              <a:t>SITUACION PATRIMONIAL</a:t>
            </a:r>
          </a:p>
          <a:p>
            <a:endParaRPr lang="es-AR" dirty="0">
              <a:solidFill>
                <a:schemeClr val="tx2">
                  <a:lumMod val="50000"/>
                </a:schemeClr>
              </a:solidFill>
            </a:endParaRPr>
          </a:p>
          <a:p>
            <a:endParaRPr lang="es-AR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AR" dirty="0">
                <a:solidFill>
                  <a:schemeClr val="tx2">
                    <a:lumMod val="50000"/>
                  </a:schemeClr>
                </a:solidFill>
              </a:rPr>
              <a:t>PUBLICIDAD - ASESORES</a:t>
            </a:r>
          </a:p>
          <a:p>
            <a:endParaRPr lang="es-AR" dirty="0">
              <a:solidFill>
                <a:schemeClr val="tx2">
                  <a:lumMod val="50000"/>
                </a:schemeClr>
              </a:solidFill>
            </a:endParaRPr>
          </a:p>
          <a:p>
            <a:endParaRPr lang="es-AR" dirty="0">
              <a:solidFill>
                <a:schemeClr val="tx2">
                  <a:lumMod val="50000"/>
                </a:schemeClr>
              </a:solidFill>
            </a:endParaRPr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</p:txBody>
      </p:sp>
      <p:grpSp>
        <p:nvGrpSpPr>
          <p:cNvPr id="25" name="Grupo 24">
            <a:extLst>
              <a:ext uri="{FF2B5EF4-FFF2-40B4-BE49-F238E27FC236}">
                <a16:creationId xmlns="" xmlns:a16="http://schemas.microsoft.com/office/drawing/2014/main" id="{41F4B808-1573-40FF-A497-04053B366C6E}"/>
              </a:ext>
            </a:extLst>
          </p:cNvPr>
          <p:cNvGrpSpPr/>
          <p:nvPr/>
        </p:nvGrpSpPr>
        <p:grpSpPr>
          <a:xfrm>
            <a:off x="547144" y="2389152"/>
            <a:ext cx="7632915" cy="1309842"/>
            <a:chOff x="-468560" y="2828486"/>
            <a:chExt cx="7632915" cy="1309842"/>
          </a:xfrm>
        </p:grpSpPr>
        <p:sp>
          <p:nvSpPr>
            <p:cNvPr id="4" name="Forma libre: forma 3">
              <a:extLst>
                <a:ext uri="{FF2B5EF4-FFF2-40B4-BE49-F238E27FC236}">
                  <a16:creationId xmlns="" xmlns:a16="http://schemas.microsoft.com/office/drawing/2014/main" id="{27903F14-C7B0-4468-B833-635F2E25ACD0}"/>
                </a:ext>
              </a:extLst>
            </p:cNvPr>
            <p:cNvSpPr/>
            <p:nvPr/>
          </p:nvSpPr>
          <p:spPr>
            <a:xfrm>
              <a:off x="4404513" y="2828486"/>
              <a:ext cx="2759841" cy="395214"/>
            </a:xfrm>
            <a:custGeom>
              <a:avLst/>
              <a:gdLst>
                <a:gd name="connsiteX0" fmla="*/ 0 w 2962291"/>
                <a:gd name="connsiteY0" fmla="*/ 147603 h 885600"/>
                <a:gd name="connsiteX1" fmla="*/ 147603 w 2962291"/>
                <a:gd name="connsiteY1" fmla="*/ 0 h 885600"/>
                <a:gd name="connsiteX2" fmla="*/ 2814688 w 2962291"/>
                <a:gd name="connsiteY2" fmla="*/ 0 h 885600"/>
                <a:gd name="connsiteX3" fmla="*/ 2962291 w 2962291"/>
                <a:gd name="connsiteY3" fmla="*/ 147603 h 885600"/>
                <a:gd name="connsiteX4" fmla="*/ 2962291 w 2962291"/>
                <a:gd name="connsiteY4" fmla="*/ 737997 h 885600"/>
                <a:gd name="connsiteX5" fmla="*/ 2814688 w 2962291"/>
                <a:gd name="connsiteY5" fmla="*/ 885600 h 885600"/>
                <a:gd name="connsiteX6" fmla="*/ 147603 w 2962291"/>
                <a:gd name="connsiteY6" fmla="*/ 885600 h 885600"/>
                <a:gd name="connsiteX7" fmla="*/ 0 w 2962291"/>
                <a:gd name="connsiteY7" fmla="*/ 737997 h 885600"/>
                <a:gd name="connsiteX8" fmla="*/ 0 w 2962291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291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2814688" y="0"/>
                  </a:lnTo>
                  <a:cubicBezTo>
                    <a:pt x="2896207" y="0"/>
                    <a:pt x="2962291" y="66084"/>
                    <a:pt x="2962291" y="147603"/>
                  </a:cubicBezTo>
                  <a:lnTo>
                    <a:pt x="2962291" y="737997"/>
                  </a:lnTo>
                  <a:cubicBezTo>
                    <a:pt x="2962291" y="819516"/>
                    <a:pt x="2896207" y="885600"/>
                    <a:pt x="2814688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5199" tIns="43231" rIns="155199" bIns="43231" numCol="1" spcCol="1270" anchor="ctr" anchorCtr="0">
              <a:noAutofit/>
            </a:bodyPr>
            <a:lstStyle/>
            <a:p>
              <a:pPr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dirty="0"/>
                <a:t>CAJA DE JUBILACIONES</a:t>
              </a:r>
              <a:endParaRPr lang="en-US" dirty="0"/>
            </a:p>
          </p:txBody>
        </p:sp>
        <p:sp>
          <p:nvSpPr>
            <p:cNvPr id="5" name="Forma libre: forma 4">
              <a:extLst>
                <a:ext uri="{FF2B5EF4-FFF2-40B4-BE49-F238E27FC236}">
                  <a16:creationId xmlns="" xmlns:a16="http://schemas.microsoft.com/office/drawing/2014/main" id="{35894705-A3B4-4138-B592-1DE192D76A10}"/>
                </a:ext>
              </a:extLst>
            </p:cNvPr>
            <p:cNvSpPr/>
            <p:nvPr/>
          </p:nvSpPr>
          <p:spPr>
            <a:xfrm>
              <a:off x="4404514" y="3318329"/>
              <a:ext cx="2759841" cy="614524"/>
            </a:xfrm>
            <a:custGeom>
              <a:avLst/>
              <a:gdLst>
                <a:gd name="connsiteX0" fmla="*/ 0 w 2962291"/>
                <a:gd name="connsiteY0" fmla="*/ 147603 h 885600"/>
                <a:gd name="connsiteX1" fmla="*/ 147603 w 2962291"/>
                <a:gd name="connsiteY1" fmla="*/ 0 h 885600"/>
                <a:gd name="connsiteX2" fmla="*/ 2814688 w 2962291"/>
                <a:gd name="connsiteY2" fmla="*/ 0 h 885600"/>
                <a:gd name="connsiteX3" fmla="*/ 2962291 w 2962291"/>
                <a:gd name="connsiteY3" fmla="*/ 147603 h 885600"/>
                <a:gd name="connsiteX4" fmla="*/ 2962291 w 2962291"/>
                <a:gd name="connsiteY4" fmla="*/ 737997 h 885600"/>
                <a:gd name="connsiteX5" fmla="*/ 2814688 w 2962291"/>
                <a:gd name="connsiteY5" fmla="*/ 885600 h 885600"/>
                <a:gd name="connsiteX6" fmla="*/ 147603 w 2962291"/>
                <a:gd name="connsiteY6" fmla="*/ 885600 h 885600"/>
                <a:gd name="connsiteX7" fmla="*/ 0 w 2962291"/>
                <a:gd name="connsiteY7" fmla="*/ 737997 h 885600"/>
                <a:gd name="connsiteX8" fmla="*/ 0 w 2962291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291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2814688" y="0"/>
                  </a:lnTo>
                  <a:cubicBezTo>
                    <a:pt x="2896207" y="0"/>
                    <a:pt x="2962291" y="66084"/>
                    <a:pt x="2962291" y="147603"/>
                  </a:cubicBezTo>
                  <a:lnTo>
                    <a:pt x="2962291" y="737997"/>
                  </a:lnTo>
                  <a:cubicBezTo>
                    <a:pt x="2962291" y="819516"/>
                    <a:pt x="2896207" y="885600"/>
                    <a:pt x="2814688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5199" tIns="43231" rIns="155199" bIns="43231" numCol="1" spcCol="1270" anchor="ctr" anchorCtr="0">
              <a:noAutofit/>
            </a:bodyPr>
            <a:lstStyle/>
            <a:p>
              <a:pPr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dirty="0"/>
                <a:t>CAMPAÑA 50% DESCUENTO </a:t>
              </a:r>
            </a:p>
          </p:txBody>
        </p:sp>
        <p:sp>
          <p:nvSpPr>
            <p:cNvPr id="6" name="Título 1">
              <a:extLst>
                <a:ext uri="{FF2B5EF4-FFF2-40B4-BE49-F238E27FC236}">
                  <a16:creationId xmlns="" xmlns:a16="http://schemas.microsoft.com/office/drawing/2014/main" id="{36EEDE4B-2E85-4CC4-BB13-09BA79FEA5C4}"/>
                </a:ext>
              </a:extLst>
            </p:cNvPr>
            <p:cNvSpPr txBox="1">
              <a:spLocks/>
            </p:cNvSpPr>
            <p:nvPr/>
          </p:nvSpPr>
          <p:spPr>
            <a:xfrm>
              <a:off x="-468560" y="3653226"/>
              <a:ext cx="3952161" cy="48510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endParaRPr lang="es-AR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="" xmlns:a16="http://schemas.microsoft.com/office/drawing/2014/main" id="{C856473E-9ADA-4343-901D-ABB3629F3118}"/>
              </a:ext>
            </a:extLst>
          </p:cNvPr>
          <p:cNvGrpSpPr/>
          <p:nvPr/>
        </p:nvGrpSpPr>
        <p:grpSpPr>
          <a:xfrm>
            <a:off x="547144" y="3979005"/>
            <a:ext cx="7650599" cy="882171"/>
            <a:chOff x="107504" y="5215811"/>
            <a:chExt cx="7193456" cy="2100829"/>
          </a:xfrm>
        </p:grpSpPr>
        <p:sp>
          <p:nvSpPr>
            <p:cNvPr id="11" name="Forma libre: forma 10">
              <a:extLst>
                <a:ext uri="{FF2B5EF4-FFF2-40B4-BE49-F238E27FC236}">
                  <a16:creationId xmlns="" xmlns:a16="http://schemas.microsoft.com/office/drawing/2014/main" id="{22480313-85F5-444D-9FBA-E09351B49B00}"/>
                </a:ext>
              </a:extLst>
            </p:cNvPr>
            <p:cNvSpPr/>
            <p:nvPr/>
          </p:nvSpPr>
          <p:spPr>
            <a:xfrm>
              <a:off x="4728211" y="6431041"/>
              <a:ext cx="2556122" cy="885599"/>
            </a:xfrm>
            <a:custGeom>
              <a:avLst/>
              <a:gdLst>
                <a:gd name="connsiteX0" fmla="*/ 0 w 2962291"/>
                <a:gd name="connsiteY0" fmla="*/ 147603 h 885600"/>
                <a:gd name="connsiteX1" fmla="*/ 147603 w 2962291"/>
                <a:gd name="connsiteY1" fmla="*/ 0 h 885600"/>
                <a:gd name="connsiteX2" fmla="*/ 2814688 w 2962291"/>
                <a:gd name="connsiteY2" fmla="*/ 0 h 885600"/>
                <a:gd name="connsiteX3" fmla="*/ 2962291 w 2962291"/>
                <a:gd name="connsiteY3" fmla="*/ 147603 h 885600"/>
                <a:gd name="connsiteX4" fmla="*/ 2962291 w 2962291"/>
                <a:gd name="connsiteY4" fmla="*/ 737997 h 885600"/>
                <a:gd name="connsiteX5" fmla="*/ 2814688 w 2962291"/>
                <a:gd name="connsiteY5" fmla="*/ 885600 h 885600"/>
                <a:gd name="connsiteX6" fmla="*/ 147603 w 2962291"/>
                <a:gd name="connsiteY6" fmla="*/ 885600 h 885600"/>
                <a:gd name="connsiteX7" fmla="*/ 0 w 2962291"/>
                <a:gd name="connsiteY7" fmla="*/ 737997 h 885600"/>
                <a:gd name="connsiteX8" fmla="*/ 0 w 2962291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291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2814688" y="0"/>
                  </a:lnTo>
                  <a:cubicBezTo>
                    <a:pt x="2896207" y="0"/>
                    <a:pt x="2962291" y="66084"/>
                    <a:pt x="2962291" y="147603"/>
                  </a:cubicBezTo>
                  <a:lnTo>
                    <a:pt x="2962291" y="737997"/>
                  </a:lnTo>
                  <a:cubicBezTo>
                    <a:pt x="2962291" y="819516"/>
                    <a:pt x="2896207" y="885600"/>
                    <a:pt x="2814688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5199" tIns="43231" rIns="155199" bIns="43231" numCol="1" spcCol="1270" anchor="ctr" anchorCtr="0">
              <a:noAutofit/>
            </a:bodyPr>
            <a:lstStyle/>
            <a:p>
              <a:pPr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dirty="0"/>
                <a:t>CARTERA EN MORA</a:t>
              </a:r>
            </a:p>
          </p:txBody>
        </p:sp>
        <p:sp>
          <p:nvSpPr>
            <p:cNvPr id="12" name="Forma libre: forma 11">
              <a:extLst>
                <a:ext uri="{FF2B5EF4-FFF2-40B4-BE49-F238E27FC236}">
                  <a16:creationId xmlns="" xmlns:a16="http://schemas.microsoft.com/office/drawing/2014/main" id="{82335E87-8D4B-46A8-9F2E-5BF9BBD6E6F0}"/>
                </a:ext>
              </a:extLst>
            </p:cNvPr>
            <p:cNvSpPr/>
            <p:nvPr/>
          </p:nvSpPr>
          <p:spPr>
            <a:xfrm>
              <a:off x="4728211" y="5215811"/>
              <a:ext cx="2572749" cy="885599"/>
            </a:xfrm>
            <a:custGeom>
              <a:avLst/>
              <a:gdLst>
                <a:gd name="connsiteX0" fmla="*/ 0 w 2962291"/>
                <a:gd name="connsiteY0" fmla="*/ 147603 h 885600"/>
                <a:gd name="connsiteX1" fmla="*/ 147603 w 2962291"/>
                <a:gd name="connsiteY1" fmla="*/ 0 h 885600"/>
                <a:gd name="connsiteX2" fmla="*/ 2814688 w 2962291"/>
                <a:gd name="connsiteY2" fmla="*/ 0 h 885600"/>
                <a:gd name="connsiteX3" fmla="*/ 2962291 w 2962291"/>
                <a:gd name="connsiteY3" fmla="*/ 147603 h 885600"/>
                <a:gd name="connsiteX4" fmla="*/ 2962291 w 2962291"/>
                <a:gd name="connsiteY4" fmla="*/ 737997 h 885600"/>
                <a:gd name="connsiteX5" fmla="*/ 2814688 w 2962291"/>
                <a:gd name="connsiteY5" fmla="*/ 885600 h 885600"/>
                <a:gd name="connsiteX6" fmla="*/ 147603 w 2962291"/>
                <a:gd name="connsiteY6" fmla="*/ 885600 h 885600"/>
                <a:gd name="connsiteX7" fmla="*/ 0 w 2962291"/>
                <a:gd name="connsiteY7" fmla="*/ 737997 h 885600"/>
                <a:gd name="connsiteX8" fmla="*/ 0 w 2962291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291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2814688" y="0"/>
                  </a:lnTo>
                  <a:cubicBezTo>
                    <a:pt x="2896207" y="0"/>
                    <a:pt x="2962291" y="66084"/>
                    <a:pt x="2962291" y="147603"/>
                  </a:cubicBezTo>
                  <a:lnTo>
                    <a:pt x="2962291" y="737997"/>
                  </a:lnTo>
                  <a:cubicBezTo>
                    <a:pt x="2962291" y="819516"/>
                    <a:pt x="2896207" y="885600"/>
                    <a:pt x="2814688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5199" tIns="43231" rIns="155199" bIns="43231" numCol="1" spcCol="1270" anchor="ctr" anchorCtr="0">
              <a:noAutofit/>
            </a:bodyPr>
            <a:lstStyle/>
            <a:p>
              <a:pPr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dirty="0"/>
                <a:t>EMISION DE DEUDA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6C4770B8-9429-41D8-A5D2-A481FBDC41BF}"/>
                </a:ext>
              </a:extLst>
            </p:cNvPr>
            <p:cNvSpPr/>
            <p:nvPr/>
          </p:nvSpPr>
          <p:spPr>
            <a:xfrm>
              <a:off x="107504" y="5354053"/>
              <a:ext cx="173693" cy="12460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s-AR" sz="2800" b="1" dirty="0"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="" xmlns:a16="http://schemas.microsoft.com/office/drawing/2014/main" id="{FFF65734-E73D-498E-98E2-D7B735F49AEF}"/>
              </a:ext>
            </a:extLst>
          </p:cNvPr>
          <p:cNvSpPr txBox="1"/>
          <p:nvPr/>
        </p:nvSpPr>
        <p:spPr>
          <a:xfrm>
            <a:off x="1919537" y="5912456"/>
            <a:ext cx="884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10 ASESORES a más de 15 MILLONES anuales. MAS DE 120 ASESORES.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7A03C1D1-CBA9-403E-AF2D-13FCF47F6E78}"/>
              </a:ext>
            </a:extLst>
          </p:cNvPr>
          <p:cNvSpPr txBox="1"/>
          <p:nvPr/>
        </p:nvSpPr>
        <p:spPr>
          <a:xfrm>
            <a:off x="1919537" y="5472643"/>
            <a:ext cx="9415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Gerente de comunicación transfiere  3,100,000 A LA CUENTA DE CECILIA TEAR (su pareja).   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8C61A229-3504-4AFE-AF9A-7EA84B978446}"/>
              </a:ext>
            </a:extLst>
          </p:cNvPr>
          <p:cNvSpPr txBox="1"/>
          <p:nvPr/>
        </p:nvSpPr>
        <p:spPr>
          <a:xfrm>
            <a:off x="8359453" y="2337324"/>
            <a:ext cx="3432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6000 millones de pesos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64D5CA62-D6D4-4CDE-A8E3-6E5340A54F26}"/>
              </a:ext>
            </a:extLst>
          </p:cNvPr>
          <p:cNvSpPr txBox="1"/>
          <p:nvPr/>
        </p:nvSpPr>
        <p:spPr>
          <a:xfrm>
            <a:off x="8359453" y="3982730"/>
            <a:ext cx="3478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4300 millones de pesos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00E535C8-2DD7-48A7-BCB2-DAA3CB643F3C}"/>
              </a:ext>
            </a:extLst>
          </p:cNvPr>
          <p:cNvSpPr/>
          <p:nvPr/>
        </p:nvSpPr>
        <p:spPr>
          <a:xfrm>
            <a:off x="8336410" y="4475182"/>
            <a:ext cx="36020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Casi duplica de 2016 a 2017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="" xmlns:a16="http://schemas.microsoft.com/office/drawing/2014/main" id="{10F3531C-161B-48F2-9016-485C73768F7B}"/>
              </a:ext>
            </a:extLst>
          </p:cNvPr>
          <p:cNvSpPr/>
          <p:nvPr/>
        </p:nvSpPr>
        <p:spPr>
          <a:xfrm>
            <a:off x="8496877" y="2920226"/>
            <a:ext cx="3791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950 millones de pesos</a:t>
            </a:r>
          </a:p>
        </p:txBody>
      </p:sp>
    </p:spTree>
    <p:extLst>
      <p:ext uri="{BB962C8B-B14F-4D97-AF65-F5344CB8AC3E}">
        <p14:creationId xmlns="" xmlns:p14="http://schemas.microsoft.com/office/powerpoint/2010/main" val="14472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597" y="1483506"/>
            <a:ext cx="10972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Indicadores</a:t>
            </a:r>
            <a:r>
              <a:rPr lang="es-A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s-AR" dirty="0">
                <a:solidFill>
                  <a:schemeClr val="accent1">
                    <a:lumMod val="75000"/>
                  </a:schemeClr>
                </a:solidFill>
              </a:rPr>
            </a:br>
            <a:endParaRPr lang="es-A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5099" y="2332037"/>
            <a:ext cx="109728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dirty="0">
                <a:solidFill>
                  <a:schemeClr val="accent1">
                    <a:lumMod val="75000"/>
                  </a:schemeClr>
                </a:solidFill>
              </a:rPr>
              <a:t>Transferencias nacionales a municipios</a:t>
            </a:r>
          </a:p>
          <a:p>
            <a:pPr>
              <a:spcBef>
                <a:spcPts val="0"/>
              </a:spcBef>
            </a:pPr>
            <a:r>
              <a:rPr lang="es-AR" dirty="0">
                <a:solidFill>
                  <a:schemeClr val="accent1">
                    <a:lumMod val="75000"/>
                  </a:schemeClr>
                </a:solidFill>
              </a:rPr>
              <a:t>Organización administrativa y empleo público</a:t>
            </a:r>
          </a:p>
          <a:p>
            <a:pPr>
              <a:spcBef>
                <a:spcPts val="0"/>
              </a:spcBef>
            </a:pPr>
            <a:r>
              <a:rPr lang="es-AR" dirty="0">
                <a:solidFill>
                  <a:schemeClr val="accent1">
                    <a:lumMod val="75000"/>
                  </a:schemeClr>
                </a:solidFill>
              </a:rPr>
              <a:t>Deuda pública</a:t>
            </a:r>
          </a:p>
          <a:p>
            <a:pPr>
              <a:spcBef>
                <a:spcPts val="0"/>
              </a:spcBef>
            </a:pPr>
            <a:r>
              <a:rPr lang="es-AR" dirty="0">
                <a:solidFill>
                  <a:schemeClr val="accent1">
                    <a:lumMod val="75000"/>
                  </a:schemeClr>
                </a:solidFill>
              </a:rPr>
              <a:t>Gobierno Abierto</a:t>
            </a:r>
          </a:p>
        </p:txBody>
      </p:sp>
      <p:pic>
        <p:nvPicPr>
          <p:cNvPr id="5" name="4 Marcador de contenido" descr="logo Observato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1063" y="1100380"/>
            <a:ext cx="2750937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596" y="3234815"/>
            <a:ext cx="720154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dirty="0">
                <a:solidFill>
                  <a:srgbClr val="002060"/>
                </a:solidFill>
              </a:rPr>
              <a:t>Empleo Público</a:t>
            </a:r>
            <a:br>
              <a:rPr lang="es-AR" dirty="0">
                <a:solidFill>
                  <a:srgbClr val="002060"/>
                </a:solidFill>
              </a:rPr>
            </a:br>
            <a:r>
              <a:rPr lang="es-AR" dirty="0">
                <a:solidFill>
                  <a:srgbClr val="002060"/>
                </a:solidFill>
              </a:rPr>
              <a:t>Provincia de Buenos Aires</a:t>
            </a:r>
            <a:br>
              <a:rPr lang="es-AR" dirty="0">
                <a:solidFill>
                  <a:srgbClr val="002060"/>
                </a:solidFill>
              </a:rPr>
            </a:br>
            <a:r>
              <a:rPr lang="es-AR" dirty="0">
                <a:solidFill>
                  <a:srgbClr val="002060"/>
                </a:solidFill>
              </a:rPr>
              <a:t>2015 -2017</a:t>
            </a:r>
          </a:p>
        </p:txBody>
      </p:sp>
      <p:pic>
        <p:nvPicPr>
          <p:cNvPr id="5" name="4 Marcador de contenido" descr="logo Observatori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9585" y="1100380"/>
            <a:ext cx="2750937" cy="4525963"/>
          </a:xfrm>
        </p:spPr>
      </p:pic>
    </p:spTree>
    <p:extLst>
      <p:ext uri="{BB962C8B-B14F-4D97-AF65-F5344CB8AC3E}">
        <p14:creationId xmlns="" xmlns:p14="http://schemas.microsoft.com/office/powerpoint/2010/main" val="3316737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2107" y="941065"/>
            <a:ext cx="10972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i="1" dirty="0">
                <a:solidFill>
                  <a:schemeClr val="accent1">
                    <a:lumMod val="50000"/>
                  </a:schemeClr>
                </a:solidFill>
              </a:rPr>
              <a:t>En teoría…</a:t>
            </a:r>
            <a:r>
              <a:rPr lang="es-AR" sz="3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sz="3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31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sz="3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3100" dirty="0">
                <a:solidFill>
                  <a:schemeClr val="accent1">
                    <a:lumMod val="50000"/>
                  </a:schemeClr>
                </a:solidFill>
              </a:rPr>
              <a:t>Compromiso Federal para la Modernización del Estado (2016)</a:t>
            </a:r>
            <a:br>
              <a:rPr lang="es-AR" sz="31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COMPROMISO 2: Jerarquizar el empleo público</a:t>
            </a:r>
            <a:r>
              <a:rPr lang="es-AR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A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accent1">
                    <a:lumMod val="75000"/>
                  </a:schemeClr>
                </a:solidFill>
              </a:rPr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6244" y="2778073"/>
            <a:ext cx="10972800" cy="4525963"/>
          </a:xfrm>
        </p:spPr>
        <p:txBody>
          <a:bodyPr>
            <a:normAutofit/>
          </a:bodyPr>
          <a:lstStyle/>
          <a:p>
            <a:pPr algn="r"/>
            <a:r>
              <a:rPr lang="es-AR" sz="2800" i="1" dirty="0">
                <a:solidFill>
                  <a:schemeClr val="accent1">
                    <a:lumMod val="75000"/>
                  </a:schemeClr>
                </a:solidFill>
              </a:rPr>
              <a:t>Desarrollar la carrera administrativa, basada en el mérito y las competencias.</a:t>
            </a:r>
          </a:p>
          <a:p>
            <a:pPr algn="r">
              <a:buNone/>
            </a:pPr>
            <a:r>
              <a:rPr lang="es-AR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r"/>
            <a:r>
              <a:rPr lang="es-AR" sz="2800" i="1" dirty="0">
                <a:solidFill>
                  <a:schemeClr val="accent1">
                    <a:lumMod val="75000"/>
                  </a:schemeClr>
                </a:solidFill>
              </a:rPr>
              <a:t>Plan Federal de Capacitación y Desarrollo para los empleados públicos, con foco en la Alta Dirección Pública.</a:t>
            </a:r>
          </a:p>
          <a:p>
            <a:pPr algn="r">
              <a:buNone/>
            </a:pPr>
            <a:endParaRPr lang="es-AR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AR" sz="2800" i="1" dirty="0">
                <a:solidFill>
                  <a:schemeClr val="accent1">
                    <a:lumMod val="75000"/>
                  </a:schemeClr>
                </a:solidFill>
              </a:rPr>
              <a:t>Promover el ingreso al Estado por concursos públicos y transparentes.</a:t>
            </a:r>
          </a:p>
          <a:p>
            <a:endParaRPr lang="es-AR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AR" i="1" dirty="0">
                <a:solidFill>
                  <a:schemeClr val="accent1">
                    <a:lumMod val="50000"/>
                  </a:schemeClr>
                </a:solidFill>
              </a:rPr>
              <a:t>En la práctica…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75619"/>
            <a:ext cx="11789044" cy="506329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s-AR" sz="2600" i="1" dirty="0">
                <a:solidFill>
                  <a:schemeClr val="accent1">
                    <a:lumMod val="50000"/>
                  </a:schemeClr>
                </a:solidFill>
              </a:rPr>
              <a:t>Declinación de reuniones paritarias. Carrera congelada. </a:t>
            </a:r>
          </a:p>
          <a:p>
            <a:pPr algn="r"/>
            <a:r>
              <a:rPr lang="es-AR" sz="2600" i="1" dirty="0">
                <a:solidFill>
                  <a:schemeClr val="accent1">
                    <a:lumMod val="50000"/>
                  </a:schemeClr>
                </a:solidFill>
              </a:rPr>
              <a:t>Cese de contratos a término anteriores </a:t>
            </a:r>
          </a:p>
          <a:p>
            <a:pPr lvl="1" algn="r">
              <a:buNone/>
            </a:pPr>
            <a:r>
              <a:rPr lang="es-AR" sz="2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Caso Unidad Ejecutora </a:t>
            </a:r>
            <a:r>
              <a:rPr lang="es-AR" sz="26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DGCyE</a:t>
            </a:r>
            <a:endParaRPr lang="es-AR" sz="26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s-AR" sz="2600" i="1" dirty="0">
                <a:solidFill>
                  <a:schemeClr val="accent1">
                    <a:lumMod val="50000"/>
                  </a:schemeClr>
                </a:solidFill>
              </a:rPr>
              <a:t>Contratos discrecionales en número y monto </a:t>
            </a:r>
          </a:p>
          <a:p>
            <a:pPr lvl="1" algn="r">
              <a:buNone/>
            </a:pPr>
            <a:r>
              <a:rPr lang="es-AR" sz="2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Contratos de servicios en Ley de emergencia 14.815, </a:t>
            </a:r>
          </a:p>
          <a:p>
            <a:pPr lvl="1" algn="r">
              <a:buNone/>
            </a:pPr>
            <a:r>
              <a:rPr lang="es-AR" sz="2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asesores por Decreto 1278/16.</a:t>
            </a:r>
          </a:p>
          <a:p>
            <a:pPr algn="r"/>
            <a:r>
              <a:rPr lang="es-AR" sz="2600" i="1" dirty="0">
                <a:solidFill>
                  <a:schemeClr val="accent1">
                    <a:lumMod val="50000"/>
                  </a:schemeClr>
                </a:solidFill>
              </a:rPr>
              <a:t>Aparición de consultoras y ONG </a:t>
            </a:r>
          </a:p>
          <a:p>
            <a:pPr marL="0" indent="0" algn="r">
              <a:buNone/>
            </a:pPr>
            <a:r>
              <a:rPr lang="es-AR" sz="2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Muy bien 10 - Enseña por Argentina – Red Innovación Local - </a:t>
            </a:r>
            <a:r>
              <a:rPr lang="es-AR" sz="26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Everis</a:t>
            </a:r>
            <a:r>
              <a:rPr lang="es-AR" sz="2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es-AR" sz="26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Matrice</a:t>
            </a:r>
            <a:r>
              <a:rPr lang="es-AR" sz="2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6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Consulting</a:t>
            </a:r>
            <a:r>
              <a:rPr lang="es-AR" sz="2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r"/>
            <a:r>
              <a:rPr lang="es-AR" sz="2600" i="1" dirty="0">
                <a:solidFill>
                  <a:schemeClr val="accent1">
                    <a:lumMod val="50000"/>
                  </a:schemeClr>
                </a:solidFill>
              </a:rPr>
              <a:t>Reducción de incompatibilidades funcionarios superiores  </a:t>
            </a:r>
          </a:p>
          <a:p>
            <a:pPr algn="r">
              <a:buNone/>
            </a:pPr>
            <a:r>
              <a:rPr lang="es-AR" sz="2600" i="1" dirty="0">
                <a:solidFill>
                  <a:schemeClr val="accent1">
                    <a:lumMod val="75000"/>
                  </a:schemeClr>
                </a:solidFill>
              </a:rPr>
              <a:t>                          </a:t>
            </a:r>
            <a:r>
              <a:rPr lang="es-AR" sz="2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Art. 12 Ley de Ministerios 14.989</a:t>
            </a:r>
          </a:p>
          <a:p>
            <a:pPr algn="r"/>
            <a:r>
              <a:rPr lang="es-AR" sz="2600" i="1" dirty="0">
                <a:solidFill>
                  <a:schemeClr val="accent1">
                    <a:lumMod val="50000"/>
                  </a:schemeClr>
                </a:solidFill>
              </a:rPr>
              <a:t>Retiro Voluntario                                                                                                       </a:t>
            </a:r>
          </a:p>
          <a:p>
            <a:pPr algn="r">
              <a:buNone/>
            </a:pPr>
            <a:r>
              <a:rPr lang="es-AR" sz="26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Dec</a:t>
            </a:r>
            <a:r>
              <a:rPr lang="es-AR" sz="26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465/18 </a:t>
            </a:r>
          </a:p>
          <a:p>
            <a:pPr marL="0" indent="0" algn="r">
              <a:buNone/>
            </a:pPr>
            <a:endParaRPr lang="es-AR" i="1" dirty="0">
              <a:solidFill>
                <a:srgbClr val="00B050"/>
              </a:solidFill>
            </a:endParaRPr>
          </a:p>
          <a:p>
            <a:pPr algn="r"/>
            <a:endParaRPr lang="es-AR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32868E7D-D184-4DC0-958F-49ED0A9E230D}"/>
              </a:ext>
            </a:extLst>
          </p:cNvPr>
          <p:cNvSpPr/>
          <p:nvPr/>
        </p:nvSpPr>
        <p:spPr>
          <a:xfrm>
            <a:off x="2815526" y="1311639"/>
            <a:ext cx="862716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s-AR" sz="2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“Hay </a:t>
            </a:r>
            <a:r>
              <a:rPr lang="es-AR" sz="28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una vuelta al control</a:t>
            </a:r>
            <a:r>
              <a:rPr lang="es-AR" sz="2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s-AR" sz="2800" b="1" i="1" dirty="0">
              <a:solidFill>
                <a:schemeClr val="accent1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AR" sz="28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r">
              <a:spcAft>
                <a:spcPts val="0"/>
              </a:spcAft>
            </a:pPr>
            <a:r>
              <a:rPr lang="es-AR" sz="2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“¿</a:t>
            </a:r>
            <a:r>
              <a:rPr lang="es-AR" sz="28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 qué te dicen que seas proactivo? </a:t>
            </a:r>
          </a:p>
          <a:p>
            <a:pPr algn="r">
              <a:spcAft>
                <a:spcPts val="0"/>
              </a:spcAft>
            </a:pPr>
            <a:r>
              <a:rPr lang="es-AR" sz="28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Porque suponen que </a:t>
            </a:r>
            <a:r>
              <a:rPr lang="es-AR" sz="2800" b="1" i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sos</a:t>
            </a:r>
            <a:r>
              <a:rPr lang="es-AR" sz="28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haragán.”</a:t>
            </a:r>
            <a:endParaRPr lang="es-AR" sz="2800" b="1" i="1" dirty="0">
              <a:solidFill>
                <a:schemeClr val="accent1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AR" sz="28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AR" sz="2800" b="1" i="1" dirty="0" smtClean="0">
              <a:solidFill>
                <a:schemeClr val="accent1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AR" sz="2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“Ellos piensan: con </a:t>
            </a:r>
            <a:r>
              <a:rPr lang="es-AR" sz="28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esta gente que está </a:t>
            </a:r>
            <a:endParaRPr lang="es-AR" sz="2800" b="1" i="1" dirty="0" smtClean="0">
              <a:solidFill>
                <a:schemeClr val="accent1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AR" sz="2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s-AR" sz="28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 puede trabajar.”</a:t>
            </a:r>
            <a:endParaRPr lang="es-AR" sz="2800" b="1" i="1" dirty="0"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E021ACAE-8693-42E2-81A8-1CEB84352525}"/>
              </a:ext>
            </a:extLst>
          </p:cNvPr>
          <p:cNvSpPr/>
          <p:nvPr/>
        </p:nvSpPr>
        <p:spPr>
          <a:xfrm>
            <a:off x="3379304" y="4478531"/>
            <a:ext cx="82030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s-AR" sz="4000" i="1" dirty="0" smtClean="0">
              <a:solidFill>
                <a:schemeClr val="accent1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AR" sz="4000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“Hay </a:t>
            </a:r>
            <a:r>
              <a:rPr lang="es-AR" sz="4000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una habilitación en el aire: </a:t>
            </a:r>
          </a:p>
          <a:p>
            <a:pPr algn="r"/>
            <a:r>
              <a:rPr lang="es-AR" sz="4000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disciplinar, amedrentar, intimidar</a:t>
            </a:r>
            <a:r>
              <a:rPr lang="es-AR" sz="4000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...” </a:t>
            </a:r>
            <a:endParaRPr lang="es-AR" sz="4000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2FBADEDD-A32F-4D6A-9233-A9FDD595A178}"/>
              </a:ext>
            </a:extLst>
          </p:cNvPr>
          <p:cNvSpPr/>
          <p:nvPr/>
        </p:nvSpPr>
        <p:spPr>
          <a:xfrm>
            <a:off x="1760069" y="430176"/>
            <a:ext cx="8468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Percepción de los trabajadores públicos</a:t>
            </a:r>
          </a:p>
        </p:txBody>
      </p:sp>
    </p:spTree>
    <p:extLst>
      <p:ext uri="{BB962C8B-B14F-4D97-AF65-F5344CB8AC3E}">
        <p14:creationId xmlns="" xmlns:p14="http://schemas.microsoft.com/office/powerpoint/2010/main" val="2149831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es-AR" b="1" i="1" dirty="0" smtClean="0">
                <a:solidFill>
                  <a:schemeClr val="accent1">
                    <a:lumMod val="75000"/>
                  </a:schemeClr>
                </a:solidFill>
              </a:rPr>
              <a:t>“Me pregunto si no soy funcional con mi entusiasmo, </a:t>
            </a:r>
          </a:p>
          <a:p>
            <a:pPr algn="r">
              <a:buNone/>
            </a:pPr>
            <a:r>
              <a:rPr lang="es-AR" b="1" i="1" dirty="0" smtClean="0">
                <a:solidFill>
                  <a:schemeClr val="accent1">
                    <a:lumMod val="75000"/>
                  </a:schemeClr>
                </a:solidFill>
              </a:rPr>
              <a:t>pero detrás de las políticas públicas </a:t>
            </a:r>
          </a:p>
          <a:p>
            <a:pPr algn="r">
              <a:buNone/>
            </a:pPr>
            <a:r>
              <a:rPr lang="es-AR" b="1" i="1" dirty="0" smtClean="0">
                <a:solidFill>
                  <a:schemeClr val="accent1">
                    <a:lumMod val="75000"/>
                  </a:schemeClr>
                </a:solidFill>
              </a:rPr>
              <a:t>hay gente que tiene necesidades.”</a:t>
            </a:r>
          </a:p>
          <a:p>
            <a:pPr algn="r">
              <a:buNone/>
            </a:pPr>
            <a:endParaRPr lang="es-AR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AR" i="1" dirty="0" smtClean="0">
                <a:solidFill>
                  <a:schemeClr val="accent1">
                    <a:lumMod val="75000"/>
                  </a:schemeClr>
                </a:solidFill>
              </a:rPr>
              <a:t>“Fui a un curso…  conocí personas que están implementando un proyecto interesante en su jurisdicción… y les dije: ‘Les ayudo a para que lo puedan mostrar y se replique’. Así empecé a vincularme con ellos.” </a:t>
            </a:r>
          </a:p>
          <a:p>
            <a:endParaRPr lang="es-AR" dirty="0"/>
          </a:p>
        </p:txBody>
      </p:sp>
      <p:sp>
        <p:nvSpPr>
          <p:cNvPr id="4" name="Rectángulo 6">
            <a:extLst>
              <a:ext uri="{FF2B5EF4-FFF2-40B4-BE49-F238E27FC236}">
                <a16:creationId xmlns="" xmlns:a16="http://schemas.microsoft.com/office/drawing/2014/main" id="{2FBADEDD-A32F-4D6A-9233-A9FDD595A17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Percepción de los trabajadores públicos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AR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es-AR" b="1" i="1" dirty="0" smtClean="0">
                <a:solidFill>
                  <a:schemeClr val="accent1">
                    <a:lumMod val="75000"/>
                  </a:schemeClr>
                </a:solidFill>
              </a:rPr>
              <a:t>“¿Qué nos mueve? Diría que la mirada sobre el rol del Estado. Sobre el rol del Estado y sus trabajadores como promotores de políticas públicas, de derechos. Eso nos mueve.”</a:t>
            </a:r>
          </a:p>
          <a:p>
            <a:pPr algn="r"/>
            <a:endParaRPr lang="es-AR" dirty="0"/>
          </a:p>
        </p:txBody>
      </p:sp>
      <p:sp>
        <p:nvSpPr>
          <p:cNvPr id="4" name="Rectángulo 6">
            <a:extLst>
              <a:ext uri="{FF2B5EF4-FFF2-40B4-BE49-F238E27FC236}">
                <a16:creationId xmlns="" xmlns:a16="http://schemas.microsoft.com/office/drawing/2014/main" id="{2FBADEDD-A32F-4D6A-9233-A9FDD595A17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Percepción de los trabajadores públicos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="" xmlns:a16="http://schemas.microsoft.com/office/drawing/2014/main" id="{C2D8079E-372D-42FE-A848-93E33EFD09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8962" y="195469"/>
            <a:ext cx="4848730" cy="6751983"/>
          </a:xfrm>
        </p:spPr>
      </p:pic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1C127DDA-4A35-4815-B5AD-72ED5FAEC000}"/>
              </a:ext>
            </a:extLst>
          </p:cNvPr>
          <p:cNvSpPr txBox="1"/>
          <p:nvPr/>
        </p:nvSpPr>
        <p:spPr>
          <a:xfrm>
            <a:off x="6480313" y="2713171"/>
            <a:ext cx="55924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>
                <a:solidFill>
                  <a:schemeClr val="accent1">
                    <a:lumMod val="50000"/>
                  </a:schemeClr>
                </a:solidFill>
              </a:rPr>
              <a:t>El sumario como herramienta priorizada.</a:t>
            </a:r>
          </a:p>
        </p:txBody>
      </p:sp>
    </p:spTree>
    <p:extLst>
      <p:ext uri="{BB962C8B-B14F-4D97-AF65-F5344CB8AC3E}">
        <p14:creationId xmlns="" xmlns:p14="http://schemas.microsoft.com/office/powerpoint/2010/main" val="1337306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09130" y="3012055"/>
            <a:ext cx="10363200" cy="1362075"/>
          </a:xfrm>
        </p:spPr>
        <p:txBody>
          <a:bodyPr>
            <a:normAutofit/>
          </a:bodyPr>
          <a:lstStyle/>
          <a:p>
            <a:r>
              <a:rPr lang="es-AR" sz="4400" b="0" cap="none" dirty="0">
                <a:solidFill>
                  <a:srgbClr val="002060"/>
                </a:solidFill>
              </a:rPr>
              <a:t>Gobierno Abierto</a:t>
            </a:r>
          </a:p>
        </p:txBody>
      </p:sp>
      <p:pic>
        <p:nvPicPr>
          <p:cNvPr id="8" name="4 Marcador de contenido" descr="logo Observato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585" y="1100380"/>
            <a:ext cx="2750937" cy="452596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AR" i="1" dirty="0">
                <a:solidFill>
                  <a:srgbClr val="002060"/>
                </a:solidFill>
              </a:rPr>
              <a:t>En teoría… </a:t>
            </a:r>
            <a:br>
              <a:rPr lang="es-AR" i="1" dirty="0">
                <a:solidFill>
                  <a:srgbClr val="002060"/>
                </a:solidFill>
              </a:rPr>
            </a:br>
            <a:endParaRPr lang="es-AR" i="1" dirty="0">
              <a:solidFill>
                <a:srgbClr val="002060"/>
              </a:solidFill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456841" y="1271104"/>
            <a:ext cx="9998613" cy="4902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AR" sz="4000" dirty="0">
                <a:solidFill>
                  <a:schemeClr val="accent1">
                    <a:lumMod val="50000"/>
                  </a:schemeClr>
                </a:solidFill>
              </a:rPr>
              <a:t>Protagonismo social a través de… </a:t>
            </a:r>
          </a:p>
          <a:p>
            <a:pPr algn="ctr">
              <a:buNone/>
            </a:pPr>
            <a:endParaRPr lang="es-AR" sz="40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s-AR" sz="4000" i="1" dirty="0">
                <a:solidFill>
                  <a:schemeClr val="accent1">
                    <a:lumMod val="75000"/>
                  </a:schemeClr>
                </a:solidFill>
              </a:rPr>
              <a:t>Transparencia</a:t>
            </a:r>
          </a:p>
          <a:p>
            <a:pPr algn="ctr">
              <a:buNone/>
            </a:pPr>
            <a:r>
              <a:rPr lang="es-AR" sz="4000" i="1" dirty="0">
                <a:solidFill>
                  <a:schemeClr val="accent1">
                    <a:lumMod val="75000"/>
                  </a:schemeClr>
                </a:solidFill>
              </a:rPr>
              <a:t>Participación </a:t>
            </a:r>
          </a:p>
          <a:p>
            <a:pPr algn="ctr">
              <a:buNone/>
            </a:pPr>
            <a:r>
              <a:rPr lang="es-AR" sz="4000" i="1" dirty="0">
                <a:solidFill>
                  <a:schemeClr val="accent1">
                    <a:lumMod val="75000"/>
                  </a:schemeClr>
                </a:solidFill>
              </a:rPr>
              <a:t>Colaboración</a:t>
            </a:r>
          </a:p>
          <a:p>
            <a:pPr algn="r">
              <a:buNone/>
            </a:pPr>
            <a:endParaRPr lang="es-AR" sz="40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es-AR" sz="4000" dirty="0">
                <a:solidFill>
                  <a:schemeClr val="accent1">
                    <a:lumMod val="50000"/>
                  </a:schemeClr>
                </a:solidFill>
              </a:rPr>
              <a:t>…para gobernar lo público.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Acceso a la Información Pública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5462" y="2061505"/>
            <a:ext cx="11338560" cy="4572000"/>
          </a:xfrm>
        </p:spPr>
        <p:txBody>
          <a:bodyPr>
            <a:normAutofit/>
          </a:bodyPr>
          <a:lstStyle/>
          <a:p>
            <a:pPr algn="just"/>
            <a:r>
              <a:rPr lang="es-AR" dirty="0">
                <a:solidFill>
                  <a:schemeClr val="accent1">
                    <a:lumMod val="75000"/>
                  </a:schemeClr>
                </a:solidFill>
              </a:rPr>
              <a:t>Ley provincial 12.475 de </a:t>
            </a:r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Acceso a Documentos Administrativos </a:t>
            </a:r>
            <a:r>
              <a:rPr lang="es-AR" dirty="0">
                <a:solidFill>
                  <a:schemeClr val="accent1">
                    <a:lumMod val="75000"/>
                  </a:schemeClr>
                </a:solidFill>
              </a:rPr>
              <a:t>(2.000). Se debe acreditar interés legítimo para solicitar información, ámbito de aplicación sólo P. Ejecutivo.</a:t>
            </a:r>
          </a:p>
          <a:p>
            <a:pPr algn="just"/>
            <a:endParaRPr lang="es-AR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Reglamento General de Acceso a Documentos Administrativos </a:t>
            </a:r>
            <a:r>
              <a:rPr lang="es-AR" dirty="0">
                <a:solidFill>
                  <a:schemeClr val="accent1">
                    <a:lumMod val="75000"/>
                  </a:schemeClr>
                </a:solidFill>
              </a:rPr>
              <a:t>(Decreto 2549/04): no se ha implementado. No hay procedimiento ni registro único de solicitudes AIP.</a:t>
            </a:r>
          </a:p>
          <a:p>
            <a:pPr algn="r">
              <a:buNone/>
            </a:pPr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r">
              <a:buNone/>
            </a:pPr>
            <a:endParaRPr lang="es-AR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3953" y="1875295"/>
            <a:ext cx="6803756" cy="3781587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l"/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dirty="0">
                <a:solidFill>
                  <a:srgbClr val="002060"/>
                </a:solidFill>
              </a:rPr>
              <a:t>TRANSFERENCIAS NACIONALES </a:t>
            </a:r>
            <a:br>
              <a:rPr lang="es-AR" dirty="0">
                <a:solidFill>
                  <a:srgbClr val="002060"/>
                </a:solidFill>
              </a:rPr>
            </a:br>
            <a:r>
              <a:rPr lang="es-AR" dirty="0">
                <a:solidFill>
                  <a:srgbClr val="002060"/>
                </a:solidFill>
              </a:rPr>
              <a:t>A MUNICIPIOS </a:t>
            </a:r>
            <a:br>
              <a:rPr lang="es-AR" dirty="0">
                <a:solidFill>
                  <a:srgbClr val="002060"/>
                </a:solidFill>
              </a:rPr>
            </a:br>
            <a:r>
              <a:rPr lang="es-AR" dirty="0">
                <a:solidFill>
                  <a:srgbClr val="002060"/>
                </a:solidFill>
              </a:rPr>
              <a:t>Provincia de Buenos Aires</a:t>
            </a:r>
            <a:r>
              <a:rPr lang="es-AR" b="1" dirty="0">
                <a:solidFill>
                  <a:srgbClr val="0070C0"/>
                </a:solidFill>
              </a:rPr>
              <a:t/>
            </a:r>
            <a:br>
              <a:rPr lang="es-AR" b="1" dirty="0">
                <a:solidFill>
                  <a:srgbClr val="0070C0"/>
                </a:solidFill>
              </a:rPr>
            </a:br>
            <a:r>
              <a:rPr lang="es-AR" b="1" dirty="0"/>
              <a:t/>
            </a:r>
            <a:br>
              <a:rPr lang="es-AR" b="1" dirty="0"/>
            </a:br>
            <a:endParaRPr lang="es-AR" b="1" dirty="0"/>
          </a:p>
        </p:txBody>
      </p:sp>
      <p:pic>
        <p:nvPicPr>
          <p:cNvPr id="5" name="4 Marcador de contenido" descr="logo Observato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1063" y="1100380"/>
            <a:ext cx="2750937" cy="45259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84786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6576" y="1910169"/>
            <a:ext cx="10972800" cy="4525963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¿Por qué, a partir de los compromisos asumidos frente al GN,</a:t>
            </a:r>
          </a:p>
          <a:p>
            <a:pPr algn="r">
              <a:buNone/>
            </a:pPr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 el P. Ejecutivo no presentó modificación de la </a:t>
            </a:r>
          </a:p>
          <a:p>
            <a:pPr algn="r">
              <a:buNone/>
            </a:pPr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Ley de Acceso a Documentos Administrativos?</a:t>
            </a:r>
            <a:r>
              <a:rPr lang="es-A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</a:p>
          <a:p>
            <a:pPr algn="r">
              <a:buNone/>
            </a:pPr>
            <a:endParaRPr lang="es-AR" i="1" dirty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endParaRPr lang="es-AR" i="1" dirty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¿Por qué no se presenta una adhesión </a:t>
            </a:r>
          </a:p>
          <a:p>
            <a:pPr algn="r">
              <a:buNone/>
            </a:pPr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a la Ley Nacional  27.275 de Acceso a la Información Pública, </a:t>
            </a:r>
          </a:p>
          <a:p>
            <a:pPr algn="r">
              <a:buNone/>
            </a:pPr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de mejor factura?</a:t>
            </a:r>
            <a:endParaRPr lang="es-AR" i="1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algn="l"/>
            <a:r>
              <a:rPr lang="es-AR" i="1" dirty="0">
                <a:solidFill>
                  <a:schemeClr val="accent1">
                    <a:lumMod val="50000"/>
                  </a:schemeClr>
                </a:solidFill>
              </a:rPr>
              <a:t>En la práctica…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Iniciativas de Datos Abiertos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600203"/>
            <a:ext cx="11215607" cy="4525963"/>
          </a:xfrm>
        </p:spPr>
        <p:txBody>
          <a:bodyPr>
            <a:normAutofit fontScale="77500" lnSpcReduction="20000"/>
          </a:bodyPr>
          <a:lstStyle/>
          <a:p>
            <a:pPr fontAlgn="t"/>
            <a:endParaRPr lang="es-AR" dirty="0"/>
          </a:p>
          <a:p>
            <a:pPr algn="r" fontAlgn="t"/>
            <a:r>
              <a:rPr lang="es-AR" sz="3600" dirty="0">
                <a:solidFill>
                  <a:schemeClr val="accent1">
                    <a:lumMod val="75000"/>
                  </a:schemeClr>
                </a:solidFill>
              </a:rPr>
              <a:t>2016: Ley 14.828 de Modernización del Estado (prorrogada por Ley 15.022). Apertura de datos y la transparencia activa (art 8).</a:t>
            </a:r>
          </a:p>
          <a:p>
            <a:pPr algn="r"/>
            <a:endParaRPr lang="es-AR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AR" sz="3600" dirty="0">
                <a:solidFill>
                  <a:schemeClr val="accent1">
                    <a:lumMod val="75000"/>
                  </a:schemeClr>
                </a:solidFill>
              </a:rPr>
              <a:t>2016: Compromiso Federal de Modernización. </a:t>
            </a:r>
          </a:p>
          <a:p>
            <a:pPr algn="r">
              <a:buNone/>
            </a:pPr>
            <a:r>
              <a:rPr lang="es-AR" sz="31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COMPROMISO 3: Transparentar la gestión y fomentar la innovación para brindar información pública y asegurar la participación ciudadana.</a:t>
            </a:r>
            <a:r>
              <a:rPr lang="es-AR" sz="3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r" fontAlgn="t"/>
            <a:endParaRPr lang="es-AR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AR" sz="3600" dirty="0">
                <a:solidFill>
                  <a:schemeClr val="accent1">
                    <a:lumMod val="75000"/>
                  </a:schemeClr>
                </a:solidFill>
              </a:rPr>
              <a:t>Decreto Nº 805/2016 de Gobierno Abierto: </a:t>
            </a:r>
            <a:r>
              <a:rPr lang="es-AR" sz="3600" i="1" dirty="0">
                <a:solidFill>
                  <a:schemeClr val="accent1">
                    <a:lumMod val="75000"/>
                  </a:schemeClr>
                </a:solidFill>
              </a:rPr>
              <a:t>Portal de Datos Abiertos.</a:t>
            </a: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r">
              <a:buNone/>
            </a:pPr>
            <a:r>
              <a:rPr lang="es-AR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 invita a los municipios, empresas y sociedades del Estado a adherir. </a:t>
            </a:r>
          </a:p>
          <a:p>
            <a:pPr algn="r">
              <a:buNone/>
            </a:pPr>
            <a:r>
              <a:rPr lang="es-AR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53 </a:t>
            </a:r>
            <a:r>
              <a:rPr lang="es-AR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datasets</a:t>
            </a:r>
            <a:r>
              <a:rPr lang="es-AR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publicados con sectores no representados. </a:t>
            </a:r>
            <a:endParaRPr lang="es-AR" sz="36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fontAlgn="t"/>
            <a:endParaRPr lang="es-AR" sz="3600" dirty="0">
              <a:solidFill>
                <a:schemeClr val="accent1">
                  <a:lumMod val="75000"/>
                </a:schemeClr>
              </a:solidFill>
            </a:endParaRPr>
          </a:p>
          <a:p>
            <a:pPr fontAlgn="t"/>
            <a:endParaRPr lang="es-AR" sz="3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5464" y="-357214"/>
            <a:ext cx="11409299" cy="1143000"/>
          </a:xfrm>
        </p:spPr>
        <p:txBody>
          <a:bodyPr>
            <a:normAutofit fontScale="90000"/>
          </a:bodyPr>
          <a:lstStyle/>
          <a:p>
            <a:r>
              <a:rPr lang="es-AR" sz="3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3600" dirty="0">
                <a:solidFill>
                  <a:schemeClr val="accent1">
                    <a:lumMod val="50000"/>
                  </a:schemeClr>
                </a:solidFill>
              </a:rPr>
              <a:t>Realidad de los Datos Abiertos en Provincia de Buenos Aires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27382" y="1772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A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76211" y="928671"/>
          <a:ext cx="11239578" cy="5550416"/>
        </p:xfrm>
        <a:graphic>
          <a:graphicData uri="http://schemas.openxmlformats.org/drawingml/2006/table">
            <a:tbl>
              <a:tblPr/>
              <a:tblGrid>
                <a:gridCol w="39853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69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002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69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73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Grado de publicación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Grados de publicación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Estructura orgánica</a:t>
                      </a:r>
                      <a:b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Escuelas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30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Normativa (BO)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Centros de salud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Declaraciones Juradas</a:t>
                      </a:r>
                      <a:b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Otras dependencias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Nómina de autoridades y  personal</a:t>
                      </a:r>
                      <a:b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Estadísticas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Presupuesto, por programa o función</a:t>
                      </a:r>
                      <a:b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Índice de información pública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Iniciativas de apertura municipal</a:t>
                      </a:r>
                      <a:b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 Funciones y servicios de cada repartición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Procedimiento de Acceso a la Información</a:t>
                      </a:r>
                      <a:b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Información al ciudadano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Transferencias presupuestarias</a:t>
                      </a:r>
                      <a:b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Guía de  trámites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MEDIO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Ejecución presupuestaria actualizada</a:t>
                      </a:r>
                      <a:b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Transporte público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Obras de infraestructura</a:t>
                      </a:r>
                      <a:b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Datos medioambientales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BAJO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830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Auditorías y evaluaciones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NULO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Resultados electorales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NULO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604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Licitaciones y contrataciones</a:t>
                      </a:r>
                      <a:b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</a:br>
                      <a:endParaRPr lang="es-ES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NULO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Solicitudes o denuncias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NULO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830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Escalas salariales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NULO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Permisos, concesiones, autorizaciones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NULO</a:t>
                      </a:r>
                    </a:p>
                  </a:txBody>
                  <a:tcPr marL="10297" marR="10297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6359" y="1193369"/>
            <a:ext cx="10073900" cy="5218598"/>
          </a:xfrm>
        </p:spPr>
        <p:txBody>
          <a:bodyPr>
            <a:normAutofit fontScale="62500" lnSpcReduction="20000"/>
          </a:bodyPr>
          <a:lstStyle/>
          <a:p>
            <a:pPr algn="r"/>
            <a:endParaRPr lang="es-AR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es-AR" sz="5100" b="1" i="1" dirty="0">
                <a:solidFill>
                  <a:schemeClr val="accent1">
                    <a:lumMod val="75000"/>
                  </a:schemeClr>
                </a:solidFill>
              </a:rPr>
              <a:t>¿Estamos ante una estrategia  de presentar sin mostrar?</a:t>
            </a:r>
            <a:r>
              <a:rPr lang="es-AR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r">
              <a:buNone/>
            </a:pPr>
            <a:r>
              <a:rPr lang="es-AR" sz="3600" dirty="0" smtClean="0">
                <a:solidFill>
                  <a:schemeClr val="accent1">
                    <a:lumMod val="75000"/>
                  </a:schemeClr>
                </a:solidFill>
              </a:rPr>
              <a:t>Los </a:t>
            </a:r>
            <a:r>
              <a:rPr lang="es-AR" sz="3600" dirty="0">
                <a:solidFill>
                  <a:schemeClr val="accent1">
                    <a:lumMod val="75000"/>
                  </a:schemeClr>
                </a:solidFill>
              </a:rPr>
              <a:t>actos administrativos sensibles (compras y contrataciones) </a:t>
            </a:r>
          </a:p>
          <a:p>
            <a:pPr algn="r">
              <a:buNone/>
            </a:pPr>
            <a:r>
              <a:rPr lang="es-AR" sz="3600" dirty="0">
                <a:solidFill>
                  <a:schemeClr val="accent1">
                    <a:lumMod val="75000"/>
                  </a:schemeClr>
                </a:solidFill>
              </a:rPr>
              <a:t>se publican extractados en el BO. </a:t>
            </a:r>
          </a:p>
          <a:p>
            <a:pPr algn="r">
              <a:buNone/>
            </a:pPr>
            <a:r>
              <a:rPr lang="es-AR" sz="3600" dirty="0">
                <a:solidFill>
                  <a:schemeClr val="accent1">
                    <a:lumMod val="75000"/>
                  </a:schemeClr>
                </a:solidFill>
              </a:rPr>
              <a:t>El portal Contrataciones tiene un motor de búsqueda </a:t>
            </a:r>
          </a:p>
          <a:p>
            <a:pPr algn="r">
              <a:buNone/>
            </a:pPr>
            <a:r>
              <a:rPr lang="es-AR" sz="3600" dirty="0">
                <a:solidFill>
                  <a:schemeClr val="accent1">
                    <a:lumMod val="75000"/>
                  </a:schemeClr>
                </a:solidFill>
              </a:rPr>
              <a:t>deliberadamente ineficaz.</a:t>
            </a:r>
          </a:p>
          <a:p>
            <a:pPr algn="r">
              <a:buNone/>
            </a:pPr>
            <a:r>
              <a:rPr lang="es-AR" sz="3600" i="1" dirty="0">
                <a:solidFill>
                  <a:srgbClr val="00B050"/>
                </a:solidFill>
              </a:rPr>
              <a:t> </a:t>
            </a:r>
          </a:p>
          <a:p>
            <a:pPr algn="r">
              <a:buNone/>
            </a:pPr>
            <a:r>
              <a:rPr lang="es-AR" sz="5800" b="1" i="1" dirty="0">
                <a:solidFill>
                  <a:schemeClr val="accent1">
                    <a:lumMod val="75000"/>
                  </a:schemeClr>
                </a:solidFill>
              </a:rPr>
              <a:t>¿Nos muestran lo irrelevante </a:t>
            </a:r>
            <a:endParaRPr lang="es-AR" sz="5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es-AR" sz="5800" b="1" i="1" dirty="0" smtClean="0">
                <a:solidFill>
                  <a:schemeClr val="accent1">
                    <a:lumMod val="75000"/>
                  </a:schemeClr>
                </a:solidFill>
              </a:rPr>
              <a:t>para </a:t>
            </a:r>
            <a:r>
              <a:rPr lang="es-AR" sz="5800" b="1" i="1" dirty="0">
                <a:solidFill>
                  <a:schemeClr val="accent1">
                    <a:lumMod val="75000"/>
                  </a:schemeClr>
                </a:solidFill>
              </a:rPr>
              <a:t>esconder lo importante?</a:t>
            </a:r>
            <a:r>
              <a:rPr lang="es-AR" sz="3600" i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</a:t>
            </a:r>
          </a:p>
          <a:p>
            <a:pPr algn="r">
              <a:buNone/>
            </a:pPr>
            <a:r>
              <a:rPr lang="es-AR" sz="3600" dirty="0">
                <a:solidFill>
                  <a:schemeClr val="accent1">
                    <a:lumMod val="75000"/>
                  </a:schemeClr>
                </a:solidFill>
              </a:rPr>
              <a:t>Portal Provincia Abierta publica presupuesto </a:t>
            </a:r>
          </a:p>
          <a:p>
            <a:pPr algn="r">
              <a:buNone/>
            </a:pPr>
            <a:r>
              <a:rPr lang="es-AR" sz="3600" dirty="0">
                <a:solidFill>
                  <a:schemeClr val="accent1">
                    <a:lumMod val="75000"/>
                  </a:schemeClr>
                </a:solidFill>
              </a:rPr>
              <a:t>pero oculta ejecución presupuestaria. </a:t>
            </a:r>
          </a:p>
          <a:p>
            <a:pPr algn="r">
              <a:buNone/>
            </a:pPr>
            <a:r>
              <a:rPr lang="es-AR" sz="3600" dirty="0">
                <a:solidFill>
                  <a:schemeClr val="accent1">
                    <a:lumMod val="75000"/>
                  </a:schemeClr>
                </a:solidFill>
              </a:rPr>
              <a:t>Ley 14.812 (emergencia Infraestructura) </a:t>
            </a:r>
          </a:p>
          <a:p>
            <a:pPr algn="r">
              <a:buNone/>
            </a:pPr>
            <a:r>
              <a:rPr lang="es-AR" sz="3600" dirty="0">
                <a:solidFill>
                  <a:schemeClr val="accent1">
                    <a:lumMod val="75000"/>
                  </a:schemeClr>
                </a:solidFill>
              </a:rPr>
              <a:t>exceptúa de publicación en el BO de procedimientos contractuales.</a:t>
            </a:r>
          </a:p>
          <a:p>
            <a:pPr algn="r">
              <a:buNone/>
            </a:pPr>
            <a:endParaRPr lang="es-A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Nos preguntamos 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580828" y="2658695"/>
            <a:ext cx="9311246" cy="1362075"/>
          </a:xfrm>
        </p:spPr>
        <p:txBody>
          <a:bodyPr>
            <a:noAutofit/>
          </a:bodyPr>
          <a:lstStyle/>
          <a:p>
            <a:r>
              <a:rPr lang="es-AR" sz="4800" b="0" cap="none" dirty="0">
                <a:solidFill>
                  <a:srgbClr val="002060"/>
                </a:solidFill>
              </a:rPr>
              <a:t>Reflexiones </a:t>
            </a:r>
            <a:br>
              <a:rPr lang="es-AR" sz="4800" b="0" cap="none" dirty="0">
                <a:solidFill>
                  <a:srgbClr val="002060"/>
                </a:solidFill>
              </a:rPr>
            </a:br>
            <a:r>
              <a:rPr lang="es-AR" sz="4800" b="0" cap="none" dirty="0">
                <a:solidFill>
                  <a:srgbClr val="002060"/>
                </a:solidFill>
              </a:rPr>
              <a:t>finales</a:t>
            </a:r>
          </a:p>
        </p:txBody>
      </p:sp>
      <p:pic>
        <p:nvPicPr>
          <p:cNvPr id="8" name="4 Marcador de contenido" descr="logo Observato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383" y="1024180"/>
            <a:ext cx="2750937" cy="452596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2440" y="411480"/>
            <a:ext cx="10972800" cy="5765483"/>
          </a:xfrm>
        </p:spPr>
        <p:txBody>
          <a:bodyPr>
            <a:normAutofit fontScale="25000" lnSpcReduction="20000"/>
          </a:bodyPr>
          <a:lstStyle/>
          <a:p>
            <a:r>
              <a:rPr lang="es-AR" sz="12800" b="1" dirty="0">
                <a:solidFill>
                  <a:schemeClr val="accent1">
                    <a:lumMod val="50000"/>
                  </a:schemeClr>
                </a:solidFill>
              </a:rPr>
              <a:t>¿Por qué se insiste en el discurso modernizador?</a:t>
            </a:r>
          </a:p>
          <a:p>
            <a:endParaRPr lang="es-AR" i="1" dirty="0">
              <a:solidFill>
                <a:schemeClr val="accent1">
                  <a:lumMod val="75000"/>
                </a:schemeClr>
              </a:solidFill>
            </a:endParaRP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9600" i="1" dirty="0">
                <a:solidFill>
                  <a:schemeClr val="accent1">
                    <a:lumMod val="75000"/>
                  </a:schemeClr>
                </a:solidFill>
              </a:rPr>
              <a:t>Porque creen que el Estado es la pesada carga de los privados.</a:t>
            </a: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endParaRPr lang="es-AR" sz="9600" i="1" dirty="0">
              <a:solidFill>
                <a:schemeClr val="accent1">
                  <a:lumMod val="75000"/>
                </a:schemeClr>
              </a:solidFill>
            </a:endParaRP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9600" i="1" dirty="0">
                <a:solidFill>
                  <a:schemeClr val="accent1">
                    <a:lumMod val="75000"/>
                  </a:schemeClr>
                </a:solidFill>
              </a:rPr>
              <a:t>Porque administran el Estado como una empresa más.</a:t>
            </a: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endParaRPr lang="es-AR" sz="9600" i="1" dirty="0">
              <a:solidFill>
                <a:schemeClr val="accent1">
                  <a:lumMod val="75000"/>
                </a:schemeClr>
              </a:solidFill>
            </a:endParaRP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9600" i="1" dirty="0">
                <a:solidFill>
                  <a:schemeClr val="accent1">
                    <a:lumMod val="75000"/>
                  </a:schemeClr>
                </a:solidFill>
              </a:rPr>
              <a:t>Porque sirve para justificar el AJUSTE</a:t>
            </a:r>
            <a:r>
              <a:rPr lang="es-AR" sz="59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endParaRPr lang="es-AR" sz="9600" i="1" dirty="0">
              <a:solidFill>
                <a:schemeClr val="accent1">
                  <a:lumMod val="75000"/>
                </a:schemeClr>
              </a:solidFill>
            </a:endParaRP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9600" i="1" dirty="0">
                <a:solidFill>
                  <a:schemeClr val="accent1">
                    <a:lumMod val="75000"/>
                  </a:schemeClr>
                </a:solidFill>
              </a:rPr>
              <a:t>Porque así encubren la instauración de una ADMINISTRACIÓN PARALELA </a:t>
            </a:r>
          </a:p>
          <a:p>
            <a:pPr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9600" i="1" dirty="0">
                <a:solidFill>
                  <a:schemeClr val="accent1">
                    <a:lumMod val="75000"/>
                  </a:schemeClr>
                </a:solidFill>
              </a:rPr>
              <a:t>a través de la Alta Dirección y los contratos.</a:t>
            </a:r>
          </a:p>
          <a:p>
            <a:pPr indent="0" algn="r">
              <a:lnSpc>
                <a:spcPct val="120000"/>
              </a:lnSpc>
              <a:spcBef>
                <a:spcPts val="0"/>
              </a:spcBef>
            </a:pPr>
            <a:endParaRPr lang="es-AR" sz="96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sz="12800" b="1" dirty="0">
                <a:solidFill>
                  <a:schemeClr val="accent1">
                    <a:lumMod val="50000"/>
                  </a:schemeClr>
                </a:solidFill>
              </a:rPr>
              <a:t>¿Plan de Gobierno o Plan de </a:t>
            </a:r>
            <a:r>
              <a:rPr lang="es-AR" sz="12800" b="1" dirty="0" smtClean="0">
                <a:solidFill>
                  <a:schemeClr val="accent1">
                    <a:lumMod val="50000"/>
                  </a:schemeClr>
                </a:solidFill>
              </a:rPr>
              <a:t>Mercado?</a:t>
            </a:r>
            <a:endParaRPr lang="es-AR" sz="1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es-AR" sz="9600" i="1" dirty="0">
                <a:solidFill>
                  <a:schemeClr val="accent1">
                    <a:lumMod val="75000"/>
                  </a:schemeClr>
                </a:solidFill>
              </a:rPr>
              <a:t>Consultoras, ONG, asesores: </a:t>
            </a:r>
          </a:p>
          <a:p>
            <a:pPr algn="r">
              <a:buNone/>
            </a:pPr>
            <a:r>
              <a:rPr lang="es-AR" sz="9600" i="1" dirty="0">
                <a:solidFill>
                  <a:schemeClr val="accent1">
                    <a:lumMod val="75000"/>
                  </a:schemeClr>
                </a:solidFill>
              </a:rPr>
              <a:t>Estado “capturado”.</a:t>
            </a:r>
          </a:p>
          <a:p>
            <a:pPr algn="r">
              <a:buNone/>
            </a:pPr>
            <a:r>
              <a:rPr lang="es-AR" sz="9600" i="1" dirty="0">
                <a:solidFill>
                  <a:schemeClr val="accent1">
                    <a:lumMod val="75000"/>
                  </a:schemeClr>
                </a:solidFill>
              </a:rPr>
              <a:t>Estado Gerencial Policial garante de negocios privados.</a:t>
            </a:r>
          </a:p>
          <a:p>
            <a:endParaRPr lang="es-AR" sz="7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2512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Como en el Gobierno Nacional: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5097" y="1274739"/>
            <a:ext cx="11060625" cy="484709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s-AR" sz="6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AR" sz="6000" i="1" dirty="0">
                <a:solidFill>
                  <a:schemeClr val="accent1">
                    <a:lumMod val="75000"/>
                  </a:schemeClr>
                </a:solidFill>
              </a:rPr>
              <a:t>Quienes vinieron a ordenar las cuentas, disminuyen partidas y favorecen a municipios amigos.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s-AR" sz="60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AR" sz="6000" i="1" dirty="0">
                <a:solidFill>
                  <a:schemeClr val="accent1">
                    <a:lumMod val="75000"/>
                  </a:schemeClr>
                </a:solidFill>
              </a:rPr>
              <a:t>Aumentan la deuda pública provincial a niveles inéditos.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s-AR" sz="60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AR" sz="6000" i="1" dirty="0">
                <a:solidFill>
                  <a:schemeClr val="accent1">
                    <a:lumMod val="75000"/>
                  </a:schemeClr>
                </a:solidFill>
              </a:rPr>
              <a:t>Contratos sui generis, consultoras, paritarias ausentes: se está gestando una ADMINISTRACIÓN PARALELA.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s-AR" sz="60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AR" sz="6000" i="1" dirty="0">
                <a:solidFill>
                  <a:schemeClr val="accent1">
                    <a:lumMod val="75000"/>
                  </a:schemeClr>
                </a:solidFill>
              </a:rPr>
              <a:t>Modernización y Gobierno Abierto: un relato que oculta UN PROYECTO DE NEGOCIOS.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s-AR" sz="60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AR" sz="6000" i="1" dirty="0">
                <a:solidFill>
                  <a:schemeClr val="accent1">
                    <a:lumMod val="75000"/>
                  </a:schemeClr>
                </a:solidFill>
              </a:rPr>
              <a:t>Este proyecto cierra con CONTROLES PÚBLICOS LAXOS.</a:t>
            </a:r>
          </a:p>
          <a:p>
            <a:pPr>
              <a:buNone/>
            </a:pPr>
            <a:endParaRPr lang="es-AR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Nuestras certezas…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Un Estado presente, eficaz y eficiente al servicio del desarrollo </a:t>
            </a:r>
          </a:p>
          <a:p>
            <a:pPr>
              <a:buNone/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no se logra con ajuste. Se construye a partir de:</a:t>
            </a:r>
          </a:p>
          <a:p>
            <a:endParaRPr lang="es-AR" i="1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r"/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La definición de un PROYECTO DE GOBIERNO.</a:t>
            </a:r>
          </a:p>
          <a:p>
            <a:pPr lvl="1" algn="r"/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El ejercicio de un liderazgo efectivo.</a:t>
            </a:r>
          </a:p>
          <a:p>
            <a:pPr lvl="1" algn="r"/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El reconocimiento del rol protagónico de </a:t>
            </a:r>
            <a:r>
              <a:rPr lang="es-AR" i="1" dirty="0" smtClean="0">
                <a:solidFill>
                  <a:schemeClr val="accent1">
                    <a:lumMod val="75000"/>
                  </a:schemeClr>
                </a:solidFill>
              </a:rPr>
              <a:t>los/las trabajadores/as estatales.</a:t>
            </a:r>
            <a:endParaRPr lang="es-AR" i="1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r"/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El diálogo social institucionalizado para el reconocimiento de intereses, la superación de tensiones y la solución de controversias.</a:t>
            </a:r>
          </a:p>
          <a:p>
            <a:pPr lvl="1" algn="r"/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La conformación de equipos públicos provinciales y municipales comprometidos con la provincia y </a:t>
            </a:r>
            <a:r>
              <a:rPr lang="es-AR" i="1" dirty="0" smtClean="0">
                <a:solidFill>
                  <a:schemeClr val="accent1">
                    <a:lumMod val="75000"/>
                  </a:schemeClr>
                </a:solidFill>
              </a:rPr>
              <a:t>sus habitantes.</a:t>
            </a:r>
            <a:endParaRPr lang="es-AR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2624" y="3157323"/>
            <a:ext cx="847240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sz="3600" dirty="0">
                <a:solidFill>
                  <a:schemeClr val="accent1">
                    <a:lumMod val="50000"/>
                  </a:schemeClr>
                </a:solidFill>
              </a:rPr>
              <a:t>La Plata, julio de 2018.</a:t>
            </a:r>
            <a:br>
              <a:rPr lang="es-AR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3600" dirty="0">
                <a:solidFill>
                  <a:schemeClr val="accent1">
                    <a:lumMod val="50000"/>
                  </a:schemeClr>
                </a:solidFill>
              </a:rPr>
              <a:t>www.equiposweb.com.ar</a:t>
            </a:r>
            <a:br>
              <a:rPr lang="es-AR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3100" dirty="0">
                <a:solidFill>
                  <a:schemeClr val="accent1">
                    <a:lumMod val="50000"/>
                  </a:schemeClr>
                </a:solidFill>
              </a:rPr>
              <a:t>estado@institutopatria.com.ar</a:t>
            </a:r>
          </a:p>
        </p:txBody>
      </p:sp>
      <p:pic>
        <p:nvPicPr>
          <p:cNvPr id="5" name="4 Marcador de contenido" descr="logo Observatori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60057" y="1379349"/>
            <a:ext cx="2750937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083472" y="0"/>
            <a:ext cx="8911687" cy="1152907"/>
          </a:xfrm>
        </p:spPr>
        <p:txBody>
          <a:bodyPr>
            <a:normAutofit/>
          </a:bodyPr>
          <a:lstStyle/>
          <a:p>
            <a:pPr algn="ctr"/>
            <a:r>
              <a:rPr lang="es-AR" sz="2700" dirty="0">
                <a:solidFill>
                  <a:schemeClr val="tx2">
                    <a:lumMod val="75000"/>
                  </a:schemeClr>
                </a:solidFill>
              </a:rPr>
              <a:t>Transferencias de Recursos Nacionales a municipios PBA </a:t>
            </a: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AR" sz="3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Disminución: 43%</a:t>
            </a: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291585030"/>
              </p:ext>
            </p:extLst>
          </p:nvPr>
        </p:nvGraphicFramePr>
        <p:xfrm>
          <a:off x="3845291" y="1072027"/>
          <a:ext cx="4428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587496" y="6075336"/>
            <a:ext cx="5036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tx2">
                    <a:lumMod val="75000"/>
                  </a:schemeClr>
                </a:solidFill>
              </a:rPr>
              <a:t>$ 20.179.531.559.17   $ 11.618.638.620,24 </a:t>
            </a:r>
          </a:p>
        </p:txBody>
      </p:sp>
    </p:spTree>
    <p:extLst>
      <p:ext uri="{BB962C8B-B14F-4D97-AF65-F5344CB8AC3E}">
        <p14:creationId xmlns="" xmlns:p14="http://schemas.microsoft.com/office/powerpoint/2010/main" val="374991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1342" y="147592"/>
            <a:ext cx="9612509" cy="1280890"/>
          </a:xfrm>
        </p:spPr>
        <p:txBody>
          <a:bodyPr>
            <a:normAutofit/>
          </a:bodyPr>
          <a:lstStyle/>
          <a:p>
            <a:pPr algn="ctr"/>
            <a:r>
              <a:rPr lang="es-AR" sz="3600" dirty="0">
                <a:solidFill>
                  <a:schemeClr val="accent1">
                    <a:lumMod val="50000"/>
                  </a:schemeClr>
                </a:solidFill>
              </a:rPr>
              <a:t>Municipios ganadores según coalición gobernante</a:t>
            </a: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31648029"/>
              </p:ext>
            </p:extLst>
          </p:nvPr>
        </p:nvGraphicFramePr>
        <p:xfrm>
          <a:off x="1674813" y="1428482"/>
          <a:ext cx="7469187" cy="4986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9971053"/>
              </p:ext>
            </p:extLst>
          </p:nvPr>
        </p:nvGraphicFramePr>
        <p:xfrm>
          <a:off x="9233096" y="1921789"/>
          <a:ext cx="2851052" cy="4014778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1305751">
                  <a:extLst>
                    <a:ext uri="{9D8B030D-6E8A-4147-A177-3AD203B41FA5}">
                      <a16:colId xmlns="" xmlns:a16="http://schemas.microsoft.com/office/drawing/2014/main" val="2852822965"/>
                    </a:ext>
                  </a:extLst>
                </a:gridCol>
                <a:gridCol w="1545301">
                  <a:extLst>
                    <a:ext uri="{9D8B030D-6E8A-4147-A177-3AD203B41FA5}">
                      <a16:colId xmlns="" xmlns:a16="http://schemas.microsoft.com/office/drawing/2014/main" val="2754698764"/>
                    </a:ext>
                  </a:extLst>
                </a:gridCol>
              </a:tblGrid>
              <a:tr h="439968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Alianzas</a:t>
                      </a:r>
                      <a:endParaRPr lang="es-A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Pesos</a:t>
                      </a:r>
                      <a:endParaRPr lang="es-A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75073005"/>
                  </a:ext>
                </a:extLst>
              </a:tr>
              <a:tr h="714962">
                <a:tc>
                  <a:txBody>
                    <a:bodyPr/>
                    <a:lstStyle/>
                    <a:p>
                      <a:pPr algn="l" fontAlgn="b"/>
                      <a:endParaRPr lang="es-AR" sz="1800" b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s-AR" sz="18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Vecinalistas</a:t>
                      </a:r>
                      <a:endParaRPr lang="es-A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28.769.213,45 </a:t>
                      </a:r>
                      <a:endParaRPr lang="es-AR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96345892"/>
                  </a:ext>
                </a:extLst>
              </a:tr>
              <a:tr h="714962">
                <a:tc>
                  <a:txBody>
                    <a:bodyPr/>
                    <a:lstStyle/>
                    <a:p>
                      <a:pPr algn="l" fontAlgn="b"/>
                      <a:endParaRPr lang="es-AR" sz="1800" b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s-A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UNA</a:t>
                      </a:r>
                      <a:endParaRPr lang="es-A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55.982.207,63 </a:t>
                      </a:r>
                      <a:endParaRPr lang="es-AR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20021308"/>
                  </a:ext>
                </a:extLst>
              </a:tr>
              <a:tr h="714962">
                <a:tc>
                  <a:txBody>
                    <a:bodyPr/>
                    <a:lstStyle/>
                    <a:p>
                      <a:pPr algn="l" fontAlgn="b"/>
                      <a:endParaRPr lang="es-AR" sz="1800" b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s-AR" sz="18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FpV</a:t>
                      </a:r>
                      <a:endParaRPr lang="es-A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347.176.828,99 </a:t>
                      </a:r>
                      <a:endParaRPr lang="es-AR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12762270"/>
                  </a:ext>
                </a:extLst>
              </a:tr>
              <a:tr h="714962">
                <a:tc>
                  <a:txBody>
                    <a:bodyPr/>
                    <a:lstStyle/>
                    <a:p>
                      <a:pPr algn="l" fontAlgn="b"/>
                      <a:endParaRPr lang="es-AR" sz="1800" b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s-A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Cambiemos</a:t>
                      </a:r>
                      <a:endParaRPr lang="es-A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1.263.954.946,50 </a:t>
                      </a:r>
                      <a:endParaRPr lang="es-AR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43740652"/>
                  </a:ext>
                </a:extLst>
              </a:tr>
              <a:tr h="714962">
                <a:tc>
                  <a:txBody>
                    <a:bodyPr/>
                    <a:lstStyle/>
                    <a:p>
                      <a:pPr algn="l" fontAlgn="b"/>
                      <a:r>
                        <a:rPr lang="es-A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TOTAL</a:t>
                      </a:r>
                      <a:endParaRPr lang="es-A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1.695.883.196,58 </a:t>
                      </a:r>
                      <a:endParaRPr lang="es-AR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19651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6034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3886" y="0"/>
            <a:ext cx="10495912" cy="1280890"/>
          </a:xfrm>
        </p:spPr>
        <p:txBody>
          <a:bodyPr>
            <a:normAutofit/>
          </a:bodyPr>
          <a:lstStyle/>
          <a:p>
            <a:pPr algn="ctr"/>
            <a:r>
              <a:rPr lang="es-AR" sz="3600" dirty="0">
                <a:solidFill>
                  <a:schemeClr val="accent1">
                    <a:lumMod val="50000"/>
                  </a:schemeClr>
                </a:solidFill>
              </a:rPr>
              <a:t>Municipios perdedores según coalición gobernante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93798330"/>
              </p:ext>
            </p:extLst>
          </p:nvPr>
        </p:nvGraphicFramePr>
        <p:xfrm>
          <a:off x="1676677" y="1372702"/>
          <a:ext cx="6822959" cy="4916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3358925"/>
              </p:ext>
            </p:extLst>
          </p:nvPr>
        </p:nvGraphicFramePr>
        <p:xfrm>
          <a:off x="8876714" y="1744393"/>
          <a:ext cx="3080824" cy="4009292"/>
        </p:xfrm>
        <a:graphic>
          <a:graphicData uri="http://schemas.openxmlformats.org/drawingml/2006/table">
            <a:tbl>
              <a:tblPr>
                <a:tableStyleId>{17292A2E-F333-43FB-9621-5CBBE7FDCDCB}</a:tableStyleId>
              </a:tblPr>
              <a:tblGrid>
                <a:gridCol w="1177386">
                  <a:extLst>
                    <a:ext uri="{9D8B030D-6E8A-4147-A177-3AD203B41FA5}">
                      <a16:colId xmlns="" xmlns:a16="http://schemas.microsoft.com/office/drawing/2014/main" val="218189486"/>
                    </a:ext>
                  </a:extLst>
                </a:gridCol>
                <a:gridCol w="1903438">
                  <a:extLst>
                    <a:ext uri="{9D8B030D-6E8A-4147-A177-3AD203B41FA5}">
                      <a16:colId xmlns="" xmlns:a16="http://schemas.microsoft.com/office/drawing/2014/main" val="731752520"/>
                    </a:ext>
                  </a:extLst>
                </a:gridCol>
              </a:tblGrid>
              <a:tr h="452662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Alianzas</a:t>
                      </a:r>
                      <a:endParaRPr lang="es-A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Pesos</a:t>
                      </a:r>
                      <a:endParaRPr lang="es-AR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73279965"/>
                  </a:ext>
                </a:extLst>
              </a:tr>
              <a:tr h="711326">
                <a:tc>
                  <a:txBody>
                    <a:bodyPr/>
                    <a:lstStyle/>
                    <a:p>
                      <a:pPr algn="l" fontAlgn="b"/>
                      <a:r>
                        <a:rPr lang="es-AR" sz="18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Vecinalistas</a:t>
                      </a:r>
                      <a:endParaRPr lang="es-A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es-AR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365.416.889,40 </a:t>
                      </a:r>
                      <a:endParaRPr lang="es-AR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86358194"/>
                  </a:ext>
                </a:extLst>
              </a:tr>
              <a:tr h="711326">
                <a:tc>
                  <a:txBody>
                    <a:bodyPr/>
                    <a:lstStyle/>
                    <a:p>
                      <a:pPr algn="l" fontAlgn="b"/>
                      <a:r>
                        <a:rPr lang="es-A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UNA</a:t>
                      </a:r>
                      <a:endParaRPr lang="es-A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245.369.006,30 </a:t>
                      </a:r>
                      <a:endParaRPr lang="es-AR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44429700"/>
                  </a:ext>
                </a:extLst>
              </a:tr>
              <a:tr h="711326">
                <a:tc>
                  <a:txBody>
                    <a:bodyPr/>
                    <a:lstStyle/>
                    <a:p>
                      <a:pPr algn="l" fontAlgn="b"/>
                      <a:r>
                        <a:rPr lang="es-AR" sz="1800" b="1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FpV</a:t>
                      </a:r>
                      <a:endParaRPr lang="es-A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7.508.624.249,81 </a:t>
                      </a:r>
                      <a:endParaRPr lang="es-AR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68260147"/>
                  </a:ext>
                </a:extLst>
              </a:tr>
              <a:tr h="711326">
                <a:tc>
                  <a:txBody>
                    <a:bodyPr/>
                    <a:lstStyle/>
                    <a:p>
                      <a:pPr algn="l" fontAlgn="b"/>
                      <a:r>
                        <a:rPr lang="es-A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Cambiemos</a:t>
                      </a:r>
                      <a:endParaRPr lang="es-A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2.236.682.105,55 </a:t>
                      </a:r>
                      <a:endParaRPr lang="es-AR" sz="14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59639049"/>
                  </a:ext>
                </a:extLst>
              </a:tr>
              <a:tr h="711326">
                <a:tc>
                  <a:txBody>
                    <a:bodyPr/>
                    <a:lstStyle/>
                    <a:p>
                      <a:pPr algn="l" fontAlgn="b"/>
                      <a:r>
                        <a:rPr lang="es-AR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AR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10.356.092.251,06 </a:t>
                      </a:r>
                      <a:endParaRPr lang="es-AR" sz="1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62918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2091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6791136" y="201478"/>
            <a:ext cx="3530736" cy="1097280"/>
          </a:xfrm>
        </p:spPr>
        <p:txBody>
          <a:bodyPr>
            <a:normAutofit/>
          </a:bodyPr>
          <a:lstStyle/>
          <a:p>
            <a:pPr algn="ctr"/>
            <a:r>
              <a:rPr lang="es-AR" sz="2800" dirty="0">
                <a:solidFill>
                  <a:schemeClr val="tx2">
                    <a:lumMod val="75000"/>
                  </a:schemeClr>
                </a:solidFill>
              </a:rPr>
              <a:t>10 principales municipios ganadores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907094" y="1497106"/>
            <a:ext cx="10064758" cy="5144076"/>
            <a:chOff x="907094" y="1497106"/>
            <a:chExt cx="10064758" cy="5144076"/>
          </a:xfrm>
        </p:grpSpPr>
        <p:sp>
          <p:nvSpPr>
            <p:cNvPr id="11" name="10 Flecha abajo"/>
            <p:cNvSpPr/>
            <p:nvPr/>
          </p:nvSpPr>
          <p:spPr>
            <a:xfrm>
              <a:off x="907094" y="1602573"/>
              <a:ext cx="797720" cy="4679991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Flecha arriba"/>
            <p:cNvSpPr/>
            <p:nvPr/>
          </p:nvSpPr>
          <p:spPr>
            <a:xfrm>
              <a:off x="10228880" y="1497106"/>
              <a:ext cx="619933" cy="4679991"/>
            </a:xfrm>
            <a:prstGeom prst="upArrow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8 Forma libre"/>
            <p:cNvSpPr/>
            <p:nvPr/>
          </p:nvSpPr>
          <p:spPr>
            <a:xfrm>
              <a:off x="6274048" y="1906029"/>
              <a:ext cx="4697804" cy="4735153"/>
            </a:xfrm>
            <a:custGeom>
              <a:avLst/>
              <a:gdLst>
                <a:gd name="connsiteX0" fmla="*/ 0 w 4697804"/>
                <a:gd name="connsiteY0" fmla="*/ 0 h 4735153"/>
                <a:gd name="connsiteX1" fmla="*/ 4697804 w 4697804"/>
                <a:gd name="connsiteY1" fmla="*/ 0 h 4735153"/>
                <a:gd name="connsiteX2" fmla="*/ 4697804 w 4697804"/>
                <a:gd name="connsiteY2" fmla="*/ 4735153 h 4735153"/>
                <a:gd name="connsiteX3" fmla="*/ 0 w 4697804"/>
                <a:gd name="connsiteY3" fmla="*/ 4735153 h 4735153"/>
                <a:gd name="connsiteX4" fmla="*/ 0 w 4697804"/>
                <a:gd name="connsiteY4" fmla="*/ 0 h 4735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97804" h="4735153">
                  <a:moveTo>
                    <a:pt x="0" y="0"/>
                  </a:moveTo>
                  <a:lnTo>
                    <a:pt x="4697804" y="0"/>
                  </a:lnTo>
                  <a:lnTo>
                    <a:pt x="4697804" y="4735153"/>
                  </a:lnTo>
                  <a:lnTo>
                    <a:pt x="0" y="47351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0" rIns="128016" bIns="128016" numCol="1" spcCol="1270" anchor="ctr" anchorCtr="0">
              <a:noAutofit/>
            </a:bodyPr>
            <a:lstStyle/>
            <a:p>
              <a:pPr lv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i="1" dirty="0">
                  <a:solidFill>
                    <a:schemeClr val="accent1">
                      <a:lumMod val="75000"/>
                    </a:schemeClr>
                  </a:solidFill>
                </a:rPr>
                <a:t>CAMBIEMOS</a:t>
              </a:r>
              <a:r>
                <a:rPr lang="es-ES" sz="18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-</a:t>
              </a:r>
              <a:r>
                <a:rPr lang="es-ES" sz="18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San Miguel +951%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CAMBIEMOS-</a:t>
              </a:r>
              <a:r>
                <a:rPr lang="es-ES" sz="18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San Pedro +693%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CAMBIEMOS-</a:t>
              </a:r>
              <a:r>
                <a:rPr lang="es-ES" sz="18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Pilar +592%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FPV-</a:t>
              </a:r>
              <a:r>
                <a:rPr lang="es-ES" sz="18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Lomas De Zamora +65% 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CAMBIEMOS-</a:t>
              </a:r>
              <a:r>
                <a:rPr lang="es-ES" sz="18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Chacabuco +47%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CAMBIEMOS-</a:t>
              </a:r>
              <a:r>
                <a:rPr lang="es-ES" sz="18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General Rodríguez +39%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CAMBIEMOS-</a:t>
              </a:r>
              <a:r>
                <a:rPr lang="es-ES" sz="18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General Pueyrredón +33%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FPV-</a:t>
              </a:r>
              <a:r>
                <a:rPr lang="es-ES" sz="18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Malvinas Argentinas +18%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CAMBIEMOS-</a:t>
              </a:r>
              <a:r>
                <a:rPr lang="es-ES" sz="18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Olavarría </a:t>
              </a:r>
            </a:p>
            <a:p>
              <a:pPr lvl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4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(no recibía en 2015 </a:t>
              </a:r>
              <a:r>
                <a:rPr lang="es-ES" sz="1400" b="0" i="1" u="none" kern="1200" dirty="0" err="1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Tr</a:t>
              </a:r>
              <a:r>
                <a:rPr lang="es-ES" sz="1400" i="1" dirty="0" err="1">
                  <a:solidFill>
                    <a:schemeClr val="accent1">
                      <a:lumMod val="75000"/>
                    </a:schemeClr>
                  </a:solidFill>
                </a:rPr>
                <a:t>.</a:t>
              </a:r>
              <a:r>
                <a:rPr lang="es-ES" sz="1400" i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es-ES" sz="1400" b="0" i="1" u="none" kern="1200" dirty="0" err="1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Nac</a:t>
              </a:r>
              <a:r>
                <a:rPr lang="es-ES" sz="14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.)</a:t>
              </a:r>
            </a:p>
            <a:p>
              <a:pPr lvl="0">
                <a:spcBef>
                  <a:spcPct val="0"/>
                </a:spcBef>
              </a:pPr>
              <a:r>
                <a:rPr lang="es-ES" sz="16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CAMBIEMOS-</a:t>
              </a:r>
              <a:r>
                <a:rPr lang="es-ES" sz="18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Adolfo Alsina</a:t>
              </a:r>
              <a:r>
                <a:rPr lang="es-ES" sz="1600" b="1" i="0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 </a:t>
              </a:r>
            </a:p>
            <a:p>
              <a:pPr lvl="0">
                <a:spcBef>
                  <a:spcPct val="0"/>
                </a:spcBef>
              </a:pPr>
              <a:r>
                <a:rPr lang="es-AR" sz="14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(no recibía en 2015 </a:t>
              </a:r>
              <a:r>
                <a:rPr lang="es-AR" sz="1400" b="0" i="1" u="none" kern="1200" dirty="0" err="1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Tr.</a:t>
              </a:r>
              <a:r>
                <a:rPr lang="es-AR" sz="14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 </a:t>
              </a:r>
              <a:r>
                <a:rPr lang="es-AR" sz="1400" b="0" i="1" u="none" kern="1200" dirty="0" err="1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Nac</a:t>
              </a:r>
              <a:r>
                <a:rPr lang="es-AR" sz="1400" b="0" i="1" u="none" kern="1200" dirty="0">
                  <a:solidFill>
                    <a:schemeClr val="accent1">
                      <a:lumMod val="75000"/>
                    </a:schemeClr>
                  </a:solidFill>
                  <a:effectLst/>
                  <a:latin typeface="+mn-lt"/>
                </a:rPr>
                <a:t>.)</a:t>
              </a:r>
              <a:endParaRPr lang="es-ES" sz="1400" b="0" i="1" u="none" kern="1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endParaRPr>
            </a:p>
            <a:p>
              <a:pPr lvl="0" algn="ctr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endParaRPr lang="es-ES" sz="1600" b="1" i="0" u="none" kern="1200" dirty="0">
                <a:effectLst/>
                <a:latin typeface="+mn-lt"/>
              </a:endParaRPr>
            </a:p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endParaRPr lang="es-AR" sz="1600" kern="1200" dirty="0">
                <a:latin typeface="Arial Narrow" panose="020B0606020202030204" pitchFamily="34" charset="0"/>
              </a:endParaRPr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1709954" y="1555590"/>
              <a:ext cx="4101855" cy="4518632"/>
            </a:xfrm>
            <a:custGeom>
              <a:avLst/>
              <a:gdLst>
                <a:gd name="connsiteX0" fmla="*/ 0 w 4101855"/>
                <a:gd name="connsiteY0" fmla="*/ 0 h 4518632"/>
                <a:gd name="connsiteX1" fmla="*/ 4101855 w 4101855"/>
                <a:gd name="connsiteY1" fmla="*/ 0 h 4518632"/>
                <a:gd name="connsiteX2" fmla="*/ 4101855 w 4101855"/>
                <a:gd name="connsiteY2" fmla="*/ 4518632 h 4518632"/>
                <a:gd name="connsiteX3" fmla="*/ 0 w 4101855"/>
                <a:gd name="connsiteY3" fmla="*/ 4518632 h 4518632"/>
                <a:gd name="connsiteX4" fmla="*/ 0 w 4101855"/>
                <a:gd name="connsiteY4" fmla="*/ 0 h 451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1855" h="4518632">
                  <a:moveTo>
                    <a:pt x="0" y="0"/>
                  </a:moveTo>
                  <a:lnTo>
                    <a:pt x="4101855" y="0"/>
                  </a:lnTo>
                  <a:lnTo>
                    <a:pt x="4101855" y="4518632"/>
                  </a:lnTo>
                  <a:lnTo>
                    <a:pt x="0" y="45186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0" rIns="128016" bIns="128016" numCol="1" spcCol="1270" anchor="ctr" anchorCtr="0">
              <a:noAutofit/>
            </a:bodyPr>
            <a:lstStyle/>
            <a:p>
              <a:pPr lvl="0" defTabSz="8001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kern="1200" dirty="0" err="1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Vecinalista</a:t>
              </a:r>
              <a:r>
                <a:rPr lang="es-ES" sz="1800" b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-Tres Arroyos -93%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FPV</a:t>
              </a:r>
              <a:r>
                <a:rPr lang="es-ES" sz="1800" b="0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</a:t>
              </a:r>
              <a:r>
                <a:rPr lang="es-ES" sz="1800" b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Florencio Varela -84%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FPV-</a:t>
              </a:r>
              <a:r>
                <a:rPr lang="es-ES" sz="1800" b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Presidente Perón -82%</a:t>
              </a:r>
            </a:p>
            <a:p>
              <a:pPr lvl="0" defTabSz="800100">
                <a:spcBef>
                  <a:spcPct val="0"/>
                </a:spcBef>
              </a:pPr>
              <a:r>
                <a:rPr lang="es-ES" sz="1800" b="0" i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FPV-</a:t>
              </a:r>
              <a:r>
                <a:rPr lang="es-ES" sz="1800" b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Esteban Echeverría -80%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FPV-</a:t>
              </a:r>
              <a:r>
                <a:rPr lang="es-ES" sz="1800" b="1" kern="1200" dirty="0" err="1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Ezeiza</a:t>
              </a:r>
              <a:r>
                <a:rPr lang="es-ES" sz="1800" b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-77%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FPV-</a:t>
              </a:r>
              <a:r>
                <a:rPr lang="es-ES" sz="1800" b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José C. Paz -74% 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FPV-</a:t>
              </a:r>
              <a:r>
                <a:rPr lang="es-ES" sz="1800" b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Berazategui -69%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CAMBIEMOS-</a:t>
              </a:r>
              <a:r>
                <a:rPr lang="es-ES" sz="1800" b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Quilmes -62%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FPV-</a:t>
              </a:r>
              <a:r>
                <a:rPr lang="es-ES" sz="1800" b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Avellaneda -56%</a:t>
              </a:r>
            </a:p>
            <a:p>
              <a:pPr lvl="0" defTabSz="8001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s-ES" sz="1800" b="0" i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CAMBIEMOS-</a:t>
              </a:r>
              <a:r>
                <a:rPr lang="es-ES" sz="1800" b="1" kern="12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Tres De Febrero -46%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400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5" name="Título 7"/>
          <p:cNvSpPr txBox="1">
            <a:spLocks/>
          </p:cNvSpPr>
          <p:nvPr/>
        </p:nvSpPr>
        <p:spPr>
          <a:xfrm>
            <a:off x="635726" y="152400"/>
            <a:ext cx="3530736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8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 principales municipios perdedores</a:t>
            </a:r>
          </a:p>
        </p:txBody>
      </p:sp>
    </p:spTree>
    <p:extLst>
      <p:ext uri="{BB962C8B-B14F-4D97-AF65-F5344CB8AC3E}">
        <p14:creationId xmlns="" xmlns:p14="http://schemas.microsoft.com/office/powerpoint/2010/main" val="86497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8302F13-D06C-48AF-899C-5380014F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Transferencias a municipios: </a:t>
            </a:r>
            <a:br>
              <a:rPr lang="es-MX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La Plata y La Matanza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FFD0BA68-269A-40E2-8E89-B4145B5530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6102046"/>
              </p:ext>
            </p:extLst>
          </p:nvPr>
        </p:nvGraphicFramePr>
        <p:xfrm>
          <a:off x="851337" y="2449585"/>
          <a:ext cx="10502462" cy="542600"/>
        </p:xfrm>
        <a:graphic>
          <a:graphicData uri="http://schemas.openxmlformats.org/drawingml/2006/table">
            <a:tbl>
              <a:tblPr/>
              <a:tblGrid>
                <a:gridCol w="1076278">
                  <a:extLst>
                    <a:ext uri="{9D8B030D-6E8A-4147-A177-3AD203B41FA5}">
                      <a16:colId xmlns="" xmlns:a16="http://schemas.microsoft.com/office/drawing/2014/main" val="3686536226"/>
                    </a:ext>
                  </a:extLst>
                </a:gridCol>
                <a:gridCol w="1320759">
                  <a:extLst>
                    <a:ext uri="{9D8B030D-6E8A-4147-A177-3AD203B41FA5}">
                      <a16:colId xmlns="" xmlns:a16="http://schemas.microsoft.com/office/drawing/2014/main" val="3112214345"/>
                    </a:ext>
                  </a:extLst>
                </a:gridCol>
                <a:gridCol w="1173541">
                  <a:extLst>
                    <a:ext uri="{9D8B030D-6E8A-4147-A177-3AD203B41FA5}">
                      <a16:colId xmlns="" xmlns:a16="http://schemas.microsoft.com/office/drawing/2014/main" val="1338568885"/>
                    </a:ext>
                  </a:extLst>
                </a:gridCol>
                <a:gridCol w="6931884">
                  <a:extLst>
                    <a:ext uri="{9D8B030D-6E8A-4147-A177-3AD203B41FA5}">
                      <a16:colId xmlns="" xmlns:a16="http://schemas.microsoft.com/office/drawing/2014/main" val="1505646886"/>
                    </a:ext>
                  </a:extLst>
                </a:gridCol>
              </a:tblGrid>
              <a:tr h="542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Municipio</a:t>
                      </a:r>
                      <a:endParaRPr lang="es-MX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Coalición</a:t>
                      </a:r>
                      <a:endParaRPr lang="es-MX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Sección electoral</a:t>
                      </a:r>
                      <a:endParaRPr lang="es-MX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Recursos</a:t>
                      </a:r>
                      <a:r>
                        <a:rPr lang="es-MX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nacionales 2016 (a valores constantes)</a:t>
                      </a:r>
                      <a:endParaRPr lang="es-MX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1090989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47A479CC-30D5-4ABE-8991-D296D4BA4B16}"/>
              </a:ext>
            </a:extLst>
          </p:cNvPr>
          <p:cNvSpPr txBox="1"/>
          <p:nvPr/>
        </p:nvSpPr>
        <p:spPr>
          <a:xfrm>
            <a:off x="777764" y="4631591"/>
            <a:ext cx="8204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accent1">
                    <a:lumMod val="75000"/>
                  </a:schemeClr>
                </a:solidFill>
              </a:rPr>
              <a:t>Fuente: </a:t>
            </a:r>
            <a:r>
              <a:rPr lang="es-MX" sz="1400" dirty="0">
                <a:solidFill>
                  <a:schemeClr val="accent1">
                    <a:lumMod val="75000"/>
                  </a:schemeClr>
                </a:solidFill>
              </a:rPr>
              <a:t>Honorable Tribunal de Cuentas de la Provincia de Buenos Aires. 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18469998"/>
              </p:ext>
            </p:extLst>
          </p:nvPr>
        </p:nvGraphicFramePr>
        <p:xfrm>
          <a:off x="851337" y="2992185"/>
          <a:ext cx="10502462" cy="542600"/>
        </p:xfrm>
        <a:graphic>
          <a:graphicData uri="http://schemas.openxmlformats.org/drawingml/2006/table">
            <a:tbl>
              <a:tblPr/>
              <a:tblGrid>
                <a:gridCol w="1076278">
                  <a:extLst>
                    <a:ext uri="{9D8B030D-6E8A-4147-A177-3AD203B41FA5}">
                      <a16:colId xmlns="" xmlns:a16="http://schemas.microsoft.com/office/drawing/2014/main" val="2161404700"/>
                    </a:ext>
                  </a:extLst>
                </a:gridCol>
                <a:gridCol w="1320759">
                  <a:extLst>
                    <a:ext uri="{9D8B030D-6E8A-4147-A177-3AD203B41FA5}">
                      <a16:colId xmlns="" xmlns:a16="http://schemas.microsoft.com/office/drawing/2014/main" val="2200537169"/>
                    </a:ext>
                  </a:extLst>
                </a:gridCol>
                <a:gridCol w="1173541">
                  <a:extLst>
                    <a:ext uri="{9D8B030D-6E8A-4147-A177-3AD203B41FA5}">
                      <a16:colId xmlns="" xmlns:a16="http://schemas.microsoft.com/office/drawing/2014/main" val="2160441672"/>
                    </a:ext>
                  </a:extLst>
                </a:gridCol>
                <a:gridCol w="6931884">
                  <a:extLst>
                    <a:ext uri="{9D8B030D-6E8A-4147-A177-3AD203B41FA5}">
                      <a16:colId xmlns="" xmlns:a16="http://schemas.microsoft.com/office/drawing/2014/main" val="3626550756"/>
                    </a:ext>
                  </a:extLst>
                </a:gridCol>
              </a:tblGrid>
              <a:tr h="542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es-MX" sz="12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Matanza</a:t>
                      </a:r>
                      <a:endParaRPr lang="es-MX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FpV</a:t>
                      </a:r>
                      <a:endParaRPr lang="es-MX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1a</a:t>
                      </a:r>
                      <a:endParaRPr lang="es-MX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$ 0</a:t>
                      </a:r>
                      <a:endParaRPr lang="es-MX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21053339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7019430"/>
              </p:ext>
            </p:extLst>
          </p:nvPr>
        </p:nvGraphicFramePr>
        <p:xfrm>
          <a:off x="851337" y="3537302"/>
          <a:ext cx="10502462" cy="607124"/>
        </p:xfrm>
        <a:graphic>
          <a:graphicData uri="http://schemas.openxmlformats.org/drawingml/2006/table">
            <a:tbl>
              <a:tblPr/>
              <a:tblGrid>
                <a:gridCol w="1076278">
                  <a:extLst>
                    <a:ext uri="{9D8B030D-6E8A-4147-A177-3AD203B41FA5}">
                      <a16:colId xmlns="" xmlns:a16="http://schemas.microsoft.com/office/drawing/2014/main" val="2570271496"/>
                    </a:ext>
                  </a:extLst>
                </a:gridCol>
                <a:gridCol w="1320759">
                  <a:extLst>
                    <a:ext uri="{9D8B030D-6E8A-4147-A177-3AD203B41FA5}">
                      <a16:colId xmlns="" xmlns:a16="http://schemas.microsoft.com/office/drawing/2014/main" val="907098764"/>
                    </a:ext>
                  </a:extLst>
                </a:gridCol>
                <a:gridCol w="1173541">
                  <a:extLst>
                    <a:ext uri="{9D8B030D-6E8A-4147-A177-3AD203B41FA5}">
                      <a16:colId xmlns="" xmlns:a16="http://schemas.microsoft.com/office/drawing/2014/main" val="136901407"/>
                    </a:ext>
                  </a:extLst>
                </a:gridCol>
                <a:gridCol w="6931884">
                  <a:extLst>
                    <a:ext uri="{9D8B030D-6E8A-4147-A177-3AD203B41FA5}">
                      <a16:colId xmlns="" xmlns:a16="http://schemas.microsoft.com/office/drawing/2014/main" val="1143855834"/>
                    </a:ext>
                  </a:extLst>
                </a:gridCol>
              </a:tblGrid>
              <a:tr h="542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Plata</a:t>
                      </a:r>
                      <a:endParaRPr lang="es-MX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Cambiemos</a:t>
                      </a:r>
                      <a:endParaRPr lang="es-MX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8a</a:t>
                      </a:r>
                      <a:endParaRPr lang="es-MX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$ 21.492.528,00</a:t>
                      </a:r>
                      <a:endParaRPr lang="es-MX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21640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32034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6427" y="545439"/>
            <a:ext cx="10516911" cy="4701401"/>
          </a:xfrm>
        </p:spPr>
        <p:txBody>
          <a:bodyPr anchor="ctr">
            <a:noAutofit/>
          </a:bodyPr>
          <a:lstStyle/>
          <a:p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Se reducen las transferencias como parte del ajuste del Gobierno Nacional.</a:t>
            </a:r>
          </a:p>
          <a:p>
            <a:endParaRPr lang="es-AR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La mayor reducción se realiza sobre municipios opositores.</a:t>
            </a:r>
          </a:p>
          <a:p>
            <a:endParaRPr lang="es-AR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i="1" dirty="0">
                <a:solidFill>
                  <a:schemeClr val="accent1">
                    <a:lumMod val="75000"/>
                  </a:schemeClr>
                </a:solidFill>
              </a:rPr>
              <a:t>Se incrementan desigualdades territoriales en materia de recursos públicos.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084881" y="5549130"/>
            <a:ext cx="10079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Fuentes: </a:t>
            </a:r>
          </a:p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Honorable Tribunal de Cuentas de la Provincia de Buenos Aires. www.htc.gob.gba.ar </a:t>
            </a:r>
          </a:p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Instituto de Estadística y Censos. www.indec.gob.ar</a:t>
            </a:r>
          </a:p>
        </p:txBody>
      </p:sp>
    </p:spTree>
    <p:extLst>
      <p:ext uri="{BB962C8B-B14F-4D97-AF65-F5344CB8AC3E}">
        <p14:creationId xmlns="" xmlns:p14="http://schemas.microsoft.com/office/powerpoint/2010/main" val="3377859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1843</TotalTime>
  <Words>1423</Words>
  <Application>Microsoft Office PowerPoint</Application>
  <PresentationFormat>Personalizado</PresentationFormat>
  <Paragraphs>354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39" baseType="lpstr">
      <vt:lpstr>Tema de Office</vt:lpstr>
      <vt:lpstr>OBSERVATORIO DEL ESTADO PROVINCIAL  GOBIERNO Y GESTIÓN EN LA PROVINCIA DE BUENOS AIRES  2015 -2017</vt:lpstr>
      <vt:lpstr>Indicadores  </vt:lpstr>
      <vt:lpstr> TRANSFERENCIAS NACIONALES  A MUNICIPIOS  Provincia de Buenos Aires  </vt:lpstr>
      <vt:lpstr>Transferencias de Recursos Nacionales a municipios PBA  Disminución: 43%</vt:lpstr>
      <vt:lpstr>Municipios ganadores según coalición gobernante</vt:lpstr>
      <vt:lpstr>Municipios perdedores según coalición gobernante</vt:lpstr>
      <vt:lpstr>10 principales municipios ganadores</vt:lpstr>
      <vt:lpstr>Transferencias a municipios:  La Plata y La Matanza</vt:lpstr>
      <vt:lpstr>Diapositiva 9</vt:lpstr>
      <vt:lpstr>Deuda pública IDESBA - CTA</vt:lpstr>
      <vt:lpstr>Diapositiva 11</vt:lpstr>
      <vt:lpstr>Diapositiva 12</vt:lpstr>
      <vt:lpstr>Diapositiva 13</vt:lpstr>
      <vt:lpstr>Endeudamiento priorizado a costa de inversiones sociales.  </vt:lpstr>
      <vt:lpstr>Diapositiva 15</vt:lpstr>
      <vt:lpstr>Organización administrativa Provincia de Buenos Aires 2015 -2017</vt:lpstr>
      <vt:lpstr>Organización administrativa </vt:lpstr>
      <vt:lpstr>Procesos administrativos El caso de GDEBA (Dec. Nº 1018/16)</vt:lpstr>
      <vt:lpstr>Banco Provincia </vt:lpstr>
      <vt:lpstr>Empleo Público Provincia de Buenos Aires 2015 -2017</vt:lpstr>
      <vt:lpstr>En teoría…  Compromiso Federal para la Modernización del Estado (2016) COMPROMISO 2: Jerarquizar el empleo público.  </vt:lpstr>
      <vt:lpstr>En la práctica…</vt:lpstr>
      <vt:lpstr>Diapositiva 23</vt:lpstr>
      <vt:lpstr>Percepción de los trabajadores públicos</vt:lpstr>
      <vt:lpstr>Percepción de los trabajadores públicos</vt:lpstr>
      <vt:lpstr>Diapositiva 26</vt:lpstr>
      <vt:lpstr>Gobierno Abierto</vt:lpstr>
      <vt:lpstr>En teoría…  </vt:lpstr>
      <vt:lpstr>Acceso a la Información Pública</vt:lpstr>
      <vt:lpstr>En la práctica…</vt:lpstr>
      <vt:lpstr>Iniciativas de Datos Abiertos</vt:lpstr>
      <vt:lpstr> Realidad de los Datos Abiertos en Provincia de Buenos Aires</vt:lpstr>
      <vt:lpstr>Nos preguntamos …</vt:lpstr>
      <vt:lpstr>Reflexiones  finales</vt:lpstr>
      <vt:lpstr>Diapositiva 35</vt:lpstr>
      <vt:lpstr>Como en el Gobierno Nacional:</vt:lpstr>
      <vt:lpstr>Nuestras certezas…</vt:lpstr>
      <vt:lpstr>La Plata, julio de 2018. www.equiposweb.com.ar estado@institutopatria.com.ar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 Coeficiente único de distribucion</dc:title>
  <dc:creator>Rosario Fernandez Aguerre</dc:creator>
  <cp:lastModifiedBy>Claudia</cp:lastModifiedBy>
  <cp:revision>215</cp:revision>
  <dcterms:created xsi:type="dcterms:W3CDTF">2018-01-27T01:01:02Z</dcterms:created>
  <dcterms:modified xsi:type="dcterms:W3CDTF">2018-10-06T19:19:13Z</dcterms:modified>
</cp:coreProperties>
</file>