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1" r:id="rId3"/>
    <p:sldId id="265" r:id="rId4"/>
    <p:sldId id="257" r:id="rId5"/>
    <p:sldId id="262" r:id="rId6"/>
    <p:sldId id="256" r:id="rId7"/>
    <p:sldId id="259" r:id="rId8"/>
    <p:sldId id="263" r:id="rId9"/>
    <p:sldId id="359" r:id="rId10"/>
    <p:sldId id="287" r:id="rId11"/>
    <p:sldId id="288" r:id="rId12"/>
    <p:sldId id="292" r:id="rId13"/>
    <p:sldId id="293" r:id="rId14"/>
    <p:sldId id="296" r:id="rId15"/>
    <p:sldId id="355" r:id="rId16"/>
    <p:sldId id="297" r:id="rId17"/>
    <p:sldId id="301" r:id="rId18"/>
    <p:sldId id="302" r:id="rId19"/>
    <p:sldId id="306" r:id="rId20"/>
    <p:sldId id="303" r:id="rId21"/>
    <p:sldId id="307" r:id="rId22"/>
    <p:sldId id="361" r:id="rId23"/>
    <p:sldId id="267" r:id="rId24"/>
    <p:sldId id="323" r:id="rId25"/>
    <p:sldId id="271" r:id="rId26"/>
    <p:sldId id="272" r:id="rId27"/>
    <p:sldId id="362" r:id="rId28"/>
    <p:sldId id="275" r:id="rId29"/>
    <p:sldId id="353" r:id="rId30"/>
    <p:sldId id="274" r:id="rId31"/>
    <p:sldId id="278" r:id="rId32"/>
    <p:sldId id="279" r:id="rId33"/>
    <p:sldId id="280" r:id="rId34"/>
    <p:sldId id="284" r:id="rId35"/>
    <p:sldId id="282" r:id="rId36"/>
    <p:sldId id="357" r:id="rId37"/>
    <p:sldId id="283" r:id="rId38"/>
    <p:sldId id="354" r:id="rId39"/>
    <p:sldId id="356" r:id="rId40"/>
    <p:sldId id="363" r:id="rId41"/>
    <p:sldId id="332" r:id="rId42"/>
    <p:sldId id="333" r:id="rId43"/>
    <p:sldId id="334" r:id="rId44"/>
    <p:sldId id="336" r:id="rId45"/>
    <p:sldId id="343" r:id="rId46"/>
    <p:sldId id="345" r:id="rId47"/>
    <p:sldId id="335" r:id="rId48"/>
    <p:sldId id="347" r:id="rId49"/>
    <p:sldId id="342" r:id="rId50"/>
    <p:sldId id="339" r:id="rId51"/>
    <p:sldId id="364" r:id="rId52"/>
    <p:sldId id="365" r:id="rId53"/>
    <p:sldId id="358" r:id="rId54"/>
    <p:sldId id="320" r:id="rId55"/>
    <p:sldId id="360" r:id="rId5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72A5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38" autoAdjust="0"/>
    <p:restoredTop sz="94660"/>
  </p:normalViewPr>
  <p:slideViewPr>
    <p:cSldViewPr snapToGrid="0">
      <p:cViewPr varScale="1">
        <p:scale>
          <a:sx n="62" d="100"/>
          <a:sy n="62" d="100"/>
        </p:scale>
        <p:origin x="-78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Angel\Documents\Hacho\Base%20SIDIF_Nueva%20con%20bs%20as%20y%20caba%20%20promedio%20+hc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autoTitleDeleted val="1"/>
    <c:plotArea>
      <c:layout>
        <c:manualLayout>
          <c:layoutTarget val="inner"/>
          <c:xMode val="edge"/>
          <c:yMode val="edge"/>
          <c:x val="0.1252029604247645"/>
          <c:y val="0.16292388760655468"/>
          <c:w val="0.85965844099213662"/>
          <c:h val="0.74405133171219795"/>
        </c:manualLayout>
      </c:layout>
      <c:lineChart>
        <c:grouping val="standard"/>
        <c:ser>
          <c:idx val="2"/>
          <c:order val="0"/>
          <c:tx>
            <c:strRef>
              <c:f>'Lineas agregadas'!$D$1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Medium" panose="00000600000000000000" pitchFamily="50" charset="0"/>
                    <a:ea typeface="+mn-ea"/>
                    <a:cs typeface="+mn-cs"/>
                  </a:defRPr>
                </a:pPr>
                <a:endParaRPr lang="es-AR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'Lineas agregadas'!$A$2:$A$4</c:f>
              <c:numCache>
                <c:formatCode>0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'Lineas agregadas'!$D$2:$D$4</c:f>
              <c:numCache>
                <c:formatCode>"$"\ #,##0</c:formatCode>
                <c:ptCount val="3"/>
                <c:pt idx="0">
                  <c:v>153476.95352735306</c:v>
                </c:pt>
                <c:pt idx="1">
                  <c:v>178780.0485632832</c:v>
                </c:pt>
                <c:pt idx="2">
                  <c:v>183639.28602477995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6E-4EBB-8475-EDBD0F3BEC1D}"/>
            </c:ext>
          </c:extLst>
        </c:ser>
        <c:ser>
          <c:idx val="3"/>
          <c:order val="1"/>
          <c:tx>
            <c:v>Sin suba CABA/BA/CBA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Medium" panose="00000600000000000000" pitchFamily="50" charset="0"/>
                    <a:ea typeface="+mn-ea"/>
                    <a:cs typeface="+mn-cs"/>
                  </a:defRPr>
                </a:pPr>
                <a:endParaRPr lang="es-AR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'Lineas agregadas'!$A$2:$A$4</c:f>
              <c:numCache>
                <c:formatCode>0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'Lineas agregadas'!$F$2:$F$4</c:f>
              <c:numCache>
                <c:formatCode>"$"\ #,##0</c:formatCode>
                <c:ptCount val="3"/>
                <c:pt idx="0">
                  <c:v>153476.95352735306</c:v>
                </c:pt>
                <c:pt idx="1">
                  <c:v>143236.33494858671</c:v>
                </c:pt>
                <c:pt idx="2">
                  <c:v>141766.44557885604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6E-4EBB-8475-EDBD0F3BEC1D}"/>
            </c:ext>
          </c:extLst>
        </c:ser>
        <c:dLbls>
          <c:showVal val="1"/>
        </c:dLbls>
        <c:marker val="1"/>
        <c:axId val="34720000"/>
        <c:axId val="34848768"/>
      </c:lineChart>
      <c:catAx>
        <c:axId val="34720000"/>
        <c:scaling>
          <c:orientation val="minMax"/>
        </c:scaling>
        <c:axPos val="b"/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anose="00000A00000000000000" pitchFamily="50" charset="0"/>
                <a:ea typeface="+mn-ea"/>
                <a:cs typeface="+mn-cs"/>
              </a:defRPr>
            </a:pPr>
            <a:endParaRPr lang="es-AR"/>
          </a:p>
        </c:txPr>
        <c:crossAx val="34848768"/>
        <c:crosses val="autoZero"/>
        <c:auto val="1"/>
        <c:lblAlgn val="ctr"/>
        <c:lblOffset val="100"/>
      </c:catAx>
      <c:valAx>
        <c:axId val="34848768"/>
        <c:scaling>
          <c:orientation val="minMax"/>
          <c:min val="1200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\ 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+mn-ea"/>
                <a:cs typeface="+mn-cs"/>
              </a:defRPr>
            </a:pPr>
            <a:endParaRPr lang="es-AR"/>
          </a:p>
        </c:txPr>
        <c:crossAx val="34720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238692019508143"/>
          <c:y val="0.83928083886490468"/>
          <c:w val="0.46320534123983786"/>
          <c:h val="6.7743461309149336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 Medium" panose="00000600000000000000" pitchFamily="50" charset="0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7549D9E-C279-43CB-945C-A6930DC55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CD6983C-FE87-40F4-8F54-B683F444C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B39DD9A-22A2-4AA6-BB07-D371DEBBA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7AE676F-87DA-4D03-8437-FD0E5576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243AA69-88B7-42CB-885C-8AA06ABA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49429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1E456D-1688-4F21-8013-6EDE617D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7EE8F0D-B7E6-4264-A5E2-5D61F303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64C7476-EB82-498F-9890-A4683B4F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67957DB-4DEF-4B74-BDAD-89BEBA64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EF95964-CEC8-4236-968F-7D45C349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0734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B755115-6FE6-4BE5-BD15-7DF79884B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162DB18-5270-447A-BBE2-07FD3C385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4B15DD4-761B-4D1A-8DBA-F522FAADE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6BF411D-F344-4794-B9CA-96FD4F3E1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43DE51F-31EB-4929-A893-9E9027CE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9043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E20005-9051-4CAC-A0AA-A882D120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158733D-01BB-47C4-8BDA-053C9FE7B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DA1B565-B414-400B-9D41-0E9CDFD5E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647EFF8-ED18-4372-83E5-C0F48BE56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CCC8F35-1A9D-4890-A3CD-B39BA0FB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4721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DB1CD69-A0B4-4AFE-B41F-D3A9FDBB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A328454-8126-460A-AE35-0D804FB3D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CDCE653-3FD5-42D7-A982-F93A31648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8BF0E8B-CD79-4CA3-9129-34CA2238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62747A7-310F-48B8-A251-2B3CA221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4936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C892E7-6155-4F82-8923-96CE4B8F7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618D390-94C4-4ABD-9AC3-F9FDF3CB7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1153004-9D06-4777-AFCE-C80FE0208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C5157DE-5C2C-47D8-9DF0-3F137278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DF23183-4FE7-4FC6-94A6-CD3A9AF27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F88F325-FA13-4859-8B53-326BE1F4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0204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DC3CE2-54BF-4080-834F-CF7BA782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D833344-64E4-4D0C-8900-3990818CB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F296B9C-F06F-4E52-BD59-89FBFF704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F14CD18-93F3-40B3-B951-B5DA2CC09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F5CB77F-F50F-443E-AAC5-1FEF30F5AB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4E3BB25-2FA0-4DA1-974B-7AAF124A0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64C9BA3E-8220-4019-AC7D-BC9C1DC9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E9DD423-C026-4D8A-9F3A-2E101144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16862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62844D-1EF6-43A7-AC77-8E6B48EB2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3E07CD4-F911-4922-A881-F43E2E14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477596E-F073-4398-809B-45C36E80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3657339A-0ECF-48C0-A022-6CB8BD86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6358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219062C3-E952-4809-B631-D527BE4C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394AAC10-D740-4E9F-B115-7AFEBC92B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4E55B1D-9F5C-466C-85C1-2D12E244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7400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55BFC3-0C99-46E5-81BB-AC4A81BD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E2D6F28-D5E4-418F-93AE-0F20A0950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EFBB32E-500B-4792-A3E1-8DB776C72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F4A9670-FD07-4A72-AEA4-8EDBB48F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F297C5F-161D-4D0E-A3C9-8023E8D2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1585AD2-3958-4FFF-9A82-2017E21D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4141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D1E9F91-CBD6-4962-A2E0-708F22FE2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EDBCE282-3A90-4A32-AFA7-90504AEB36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01CAFBA-BFB9-460D-95A2-FAD685D96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89D64B6-C015-4940-A4F4-71D0EE4F9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B743E23-ACBE-4AB3-AC1A-8E43944D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64F5340-CD07-4D6B-99DA-E30702A2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3168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C210373B-230F-4257-A5C1-925D64F6B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53BEA83-F572-47F7-BF4B-3238561ED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FCC51DC-F778-4226-8149-FEC37AE1E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FBD9-62DB-4E55-8515-7F82078C3732}" type="datetimeFigureOut">
              <a:rPr lang="es-ES" smtClean="0"/>
              <a:pPr/>
              <a:t>08/08/2018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F0E9740-7A74-4487-B515-10D93418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0CD23E7-3116-4BF6-BA8A-7209119F1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664B0-0950-4993-89FA-440E775CD86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299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atos.gob.ar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gentina.gob.ar/aaip/accesoalainformacion/transparenciaactiva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argentina.gob.ar/que-organismos-no-cumplen-con-la-ley-de-acceso-la-informacion-public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08094" y="2975492"/>
            <a:ext cx="6261401" cy="347102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1900" dirty="0">
                <a:latin typeface="Arial Black" panose="020B0A04020102020204" pitchFamily="34" charset="0"/>
              </a:rPr>
              <a:t>OBSERVATORIO DEL ESTADO NACIONAL</a:t>
            </a:r>
            <a:r>
              <a:rPr lang="en-US" sz="1900" b="1" dirty="0">
                <a:latin typeface="Arial Black" panose="020B0A04020102020204" pitchFamily="34" charset="0"/>
              </a:rPr>
              <a:t/>
            </a:r>
            <a:br>
              <a:rPr lang="en-US" sz="1900" b="1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GOBIERNO Y ADMINISTRACIÓN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NACIONAL 2015 </a:t>
            </a:r>
            <a:r>
              <a:rPr lang="en-US" sz="4000" dirty="0" smtClean="0">
                <a:latin typeface="Arial Black" panose="020B0A04020102020204" pitchFamily="34" charset="0"/>
              </a:rPr>
              <a:t>- 2017</a:t>
            </a:r>
            <a:r>
              <a:rPr lang="en-US" sz="1900" dirty="0">
                <a:latin typeface="Arial Black" panose="020B0A04020102020204" pitchFamily="34" charset="0"/>
              </a:rPr>
              <a:t/>
            </a:r>
            <a:br>
              <a:rPr lang="en-US" sz="1900" dirty="0">
                <a:latin typeface="Arial Black" panose="020B0A04020102020204" pitchFamily="34" charset="0"/>
              </a:rPr>
            </a:br>
            <a:r>
              <a:rPr lang="en-US" sz="1900" dirty="0">
                <a:latin typeface="Arial Black" panose="020B0A04020102020204" pitchFamily="34" charset="0"/>
              </a:rPr>
              <a:t/>
            </a:r>
            <a:br>
              <a:rPr lang="en-US" sz="1900" dirty="0">
                <a:latin typeface="Arial Black" panose="020B0A04020102020204" pitchFamily="34" charset="0"/>
              </a:rPr>
            </a:br>
            <a:r>
              <a:rPr lang="en-US" sz="1900" dirty="0">
                <a:latin typeface="Arial Black" panose="020B0A04020102020204" pitchFamily="34" charset="0"/>
              </a:rPr>
              <a:t/>
            </a:r>
            <a:br>
              <a:rPr lang="en-US" sz="1900" dirty="0">
                <a:latin typeface="Arial Black" panose="020B0A04020102020204" pitchFamily="34" charset="0"/>
              </a:rPr>
            </a:br>
            <a:r>
              <a:rPr lang="en-US" sz="1900" dirty="0">
                <a:latin typeface="Arial Black" panose="020B0A04020102020204" pitchFamily="34" charset="0"/>
              </a:rPr>
              <a:t/>
            </a:r>
            <a:br>
              <a:rPr lang="en-US" sz="1900" dirty="0">
                <a:latin typeface="Arial Black" panose="020B0A04020102020204" pitchFamily="34" charset="0"/>
              </a:rPr>
            </a:br>
            <a:r>
              <a:rPr lang="en-US" sz="1900" dirty="0">
                <a:latin typeface="Arial Black" panose="020B0A04020102020204" pitchFamily="34" charset="0"/>
              </a:rPr>
              <a:t>				CABA, </a:t>
            </a:r>
            <a:r>
              <a:rPr lang="en-US" sz="1900" dirty="0" err="1">
                <a:latin typeface="Arial Black" panose="020B0A04020102020204" pitchFamily="34" charset="0"/>
              </a:rPr>
              <a:t>julio</a:t>
            </a:r>
            <a:r>
              <a:rPr lang="en-US" sz="1900" dirty="0">
                <a:latin typeface="Arial Black" panose="020B0A04020102020204" pitchFamily="34" charset="0"/>
              </a:rPr>
              <a:t> de 2018.</a:t>
            </a:r>
          </a:p>
        </p:txBody>
      </p:sp>
      <p:sp>
        <p:nvSpPr>
          <p:cNvPr id="23" name="Freeform: Shape 14">
            <a:extLst>
              <a:ext uri="{FF2B5EF4-FFF2-40B4-BE49-F238E27FC236}">
                <a16:creationId xmlns:a16="http://schemas.microsoft.com/office/drawing/2014/main" xmlns="" id="{0C526D66-3621-4347-B1EF-342CBF4DB9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83466"/>
            <a:ext cx="5393770" cy="6374535"/>
          </a:xfrm>
          <a:custGeom>
            <a:avLst/>
            <a:gdLst>
              <a:gd name="connsiteX0" fmla="*/ 2047752 w 5393770"/>
              <a:gd name="connsiteY0" fmla="*/ 0 h 6374535"/>
              <a:gd name="connsiteX1" fmla="*/ 5393770 w 5393770"/>
              <a:gd name="connsiteY1" fmla="*/ 3346018 h 6374535"/>
              <a:gd name="connsiteX2" fmla="*/ 3642663 w 5393770"/>
              <a:gd name="connsiteY2" fmla="*/ 6288190 h 6374535"/>
              <a:gd name="connsiteX3" fmla="*/ 3463422 w 5393770"/>
              <a:gd name="connsiteY3" fmla="*/ 6374535 h 6374535"/>
              <a:gd name="connsiteX4" fmla="*/ 624279 w 5393770"/>
              <a:gd name="connsiteY4" fmla="*/ 6374535 h 6374535"/>
              <a:gd name="connsiteX5" fmla="*/ 382249 w 5393770"/>
              <a:gd name="connsiteY5" fmla="*/ 6248727 h 6374535"/>
              <a:gd name="connsiteX6" fmla="*/ 143729 w 5393770"/>
              <a:gd name="connsiteY6" fmla="*/ 6097845 h 6374535"/>
              <a:gd name="connsiteX7" fmla="*/ 0 w 5393770"/>
              <a:gd name="connsiteY7" fmla="*/ 5989017 h 6374535"/>
              <a:gd name="connsiteX8" fmla="*/ 0 w 5393770"/>
              <a:gd name="connsiteY8" fmla="*/ 703020 h 6374535"/>
              <a:gd name="connsiteX9" fmla="*/ 143728 w 5393770"/>
              <a:gd name="connsiteY9" fmla="*/ 594191 h 6374535"/>
              <a:gd name="connsiteX10" fmla="*/ 2047752 w 5393770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93770" h="6374535">
                <a:moveTo>
                  <a:pt x="2047752" y="0"/>
                </a:moveTo>
                <a:cubicBezTo>
                  <a:pt x="3895707" y="0"/>
                  <a:pt x="5393770" y="1498063"/>
                  <a:pt x="5393770" y="3346018"/>
                </a:cubicBezTo>
                <a:cubicBezTo>
                  <a:pt x="5393770" y="4616487"/>
                  <a:pt x="4685701" y="5721578"/>
                  <a:pt x="3642663" y="6288190"/>
                </a:cubicBezTo>
                <a:lnTo>
                  <a:pt x="3463422" y="6374535"/>
                </a:lnTo>
                <a:lnTo>
                  <a:pt x="624279" y="6374535"/>
                </a:lnTo>
                <a:lnTo>
                  <a:pt x="382249" y="6248727"/>
                </a:lnTo>
                <a:cubicBezTo>
                  <a:pt x="300507" y="6201724"/>
                  <a:pt x="220937" y="6151368"/>
                  <a:pt x="143729" y="6097845"/>
                </a:cubicBezTo>
                <a:lnTo>
                  <a:pt x="0" y="5989017"/>
                </a:lnTo>
                <a:lnTo>
                  <a:pt x="0" y="703020"/>
                </a:lnTo>
                <a:lnTo>
                  <a:pt x="143728" y="594191"/>
                </a:lnTo>
                <a:cubicBezTo>
                  <a:pt x="684187" y="219535"/>
                  <a:pt x="1340332" y="0"/>
                  <a:pt x="204775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xmlns="" id="{0193166D-DDF1-4F9A-A786-A7AEF537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7373"/>
            <a:ext cx="5229863" cy="6210629"/>
          </a:xfrm>
          <a:custGeom>
            <a:avLst/>
            <a:gdLst>
              <a:gd name="connsiteX0" fmla="*/ 2047751 w 5229863"/>
              <a:gd name="connsiteY0" fmla="*/ 0 h 6210629"/>
              <a:gd name="connsiteX1" fmla="*/ 5229863 w 5229863"/>
              <a:gd name="connsiteY1" fmla="*/ 3182112 h 6210629"/>
              <a:gd name="connsiteX2" fmla="*/ 3286373 w 5229863"/>
              <a:gd name="connsiteY2" fmla="*/ 6114158 h 6210629"/>
              <a:gd name="connsiteX3" fmla="*/ 3022794 w 5229863"/>
              <a:gd name="connsiteY3" fmla="*/ 6210629 h 6210629"/>
              <a:gd name="connsiteX4" fmla="*/ 1077939 w 5229863"/>
              <a:gd name="connsiteY4" fmla="*/ 6210629 h 6210629"/>
              <a:gd name="connsiteX5" fmla="*/ 953634 w 5229863"/>
              <a:gd name="connsiteY5" fmla="*/ 6171135 h 6210629"/>
              <a:gd name="connsiteX6" fmla="*/ 23632 w 5229863"/>
              <a:gd name="connsiteY6" fmla="*/ 5637585 h 6210629"/>
              <a:gd name="connsiteX7" fmla="*/ 0 w 5229863"/>
              <a:gd name="connsiteY7" fmla="*/ 5616107 h 6210629"/>
              <a:gd name="connsiteX8" fmla="*/ 0 w 5229863"/>
              <a:gd name="connsiteY8" fmla="*/ 748118 h 6210629"/>
              <a:gd name="connsiteX9" fmla="*/ 23632 w 5229863"/>
              <a:gd name="connsiteY9" fmla="*/ 726640 h 6210629"/>
              <a:gd name="connsiteX10" fmla="*/ 2047751 w 5229863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29863" h="6210629">
                <a:moveTo>
                  <a:pt x="2047751" y="0"/>
                </a:moveTo>
                <a:cubicBezTo>
                  <a:pt x="3805183" y="0"/>
                  <a:pt x="5229863" y="1424680"/>
                  <a:pt x="5229863" y="3182112"/>
                </a:cubicBezTo>
                <a:cubicBezTo>
                  <a:pt x="5229863" y="4500186"/>
                  <a:pt x="4428481" y="5631087"/>
                  <a:pt x="3286373" y="6114158"/>
                </a:cubicBezTo>
                <a:lnTo>
                  <a:pt x="3022794" y="6210629"/>
                </a:lnTo>
                <a:lnTo>
                  <a:pt x="1077939" y="6210629"/>
                </a:lnTo>
                <a:lnTo>
                  <a:pt x="953634" y="6171135"/>
                </a:lnTo>
                <a:cubicBezTo>
                  <a:pt x="612471" y="6046219"/>
                  <a:pt x="298661" y="5864559"/>
                  <a:pt x="23632" y="5637585"/>
                </a:cubicBezTo>
                <a:lnTo>
                  <a:pt x="0" y="5616107"/>
                </a:lnTo>
                <a:lnTo>
                  <a:pt x="0" y="748118"/>
                </a:lnTo>
                <a:lnTo>
                  <a:pt x="23632" y="726640"/>
                </a:lnTo>
                <a:cubicBezTo>
                  <a:pt x="573689" y="272693"/>
                  <a:pt x="1278875" y="0"/>
                  <a:pt x="20477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8A177BCC-4208-4795-8572-4D623BA1E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0">
            <a:extLst>
              <a:ext uri="{FF2B5EF4-FFF2-40B4-BE49-F238E27FC236}">
                <a16:creationId xmlns:a16="http://schemas.microsoft.com/office/drawing/2014/main" xmlns="" id="{E4EE7214-AC05-465E-A501-65AA04EF5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98355" y="2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6246BE0-9632-4D89-A864-122CB9045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26" y="2920627"/>
            <a:ext cx="3722836" cy="1935874"/>
          </a:xfrm>
          <a:prstGeom prst="rect">
            <a:avLst/>
          </a:prstGeom>
        </p:spPr>
      </p:pic>
      <p:pic>
        <p:nvPicPr>
          <p:cNvPr id="10" name="Imagen 9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xmlns="" id="{C4FDDE5B-5D8E-46A9-8801-DC9CD6B68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5913" y="642748"/>
            <a:ext cx="2124076" cy="764667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2">
            <a:extLst>
              <a:ext uri="{FF2B5EF4-FFF2-40B4-BE49-F238E27FC236}">
                <a16:creationId xmlns:a16="http://schemas.microsoft.com/office/drawing/2014/main" xmlns="" id="{512B4677-F9AC-F845-85BD-EC291E2E608E}"/>
              </a:ext>
            </a:extLst>
          </p:cNvPr>
          <p:cNvGrpSpPr/>
          <p:nvPr/>
        </p:nvGrpSpPr>
        <p:grpSpPr>
          <a:xfrm>
            <a:off x="3477050" y="2749265"/>
            <a:ext cx="2657346" cy="3154601"/>
            <a:chOff x="3708400" y="3909429"/>
            <a:chExt cx="2834157" cy="4485814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54538C8A-886E-1549-9F8E-E159212A512F}"/>
                </a:ext>
              </a:extLst>
            </p:cNvPr>
            <p:cNvSpPr/>
            <p:nvPr/>
          </p:nvSpPr>
          <p:spPr>
            <a:xfrm>
              <a:off x="3708400" y="3909429"/>
              <a:ext cx="2834157" cy="44471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xmlns="" id="{5D246EE0-0D31-E64A-8361-EA03818CE36E}"/>
                </a:ext>
              </a:extLst>
            </p:cNvPr>
            <p:cNvSpPr txBox="1"/>
            <p:nvPr/>
          </p:nvSpPr>
          <p:spPr>
            <a:xfrm>
              <a:off x="4284017" y="7935705"/>
              <a:ext cx="1277459" cy="459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hasta el 2003</a:t>
              </a:r>
            </a:p>
          </p:txBody>
        </p:sp>
      </p:grpSp>
      <p:grpSp>
        <p:nvGrpSpPr>
          <p:cNvPr id="3" name="Grupo 43">
            <a:extLst>
              <a:ext uri="{FF2B5EF4-FFF2-40B4-BE49-F238E27FC236}">
                <a16:creationId xmlns:a16="http://schemas.microsoft.com/office/drawing/2014/main" xmlns="" id="{0A480188-F907-074B-8FE1-C9894934B32C}"/>
              </a:ext>
            </a:extLst>
          </p:cNvPr>
          <p:cNvGrpSpPr/>
          <p:nvPr/>
        </p:nvGrpSpPr>
        <p:grpSpPr>
          <a:xfrm>
            <a:off x="6182027" y="2744858"/>
            <a:ext cx="4320568" cy="3159008"/>
            <a:chOff x="6593357" y="3903163"/>
            <a:chExt cx="4608043" cy="4492081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46FEEDE7-D2E1-C04A-AB8B-9710F1D3F7A9}"/>
                </a:ext>
              </a:extLst>
            </p:cNvPr>
            <p:cNvSpPr/>
            <p:nvPr/>
          </p:nvSpPr>
          <p:spPr>
            <a:xfrm>
              <a:off x="6593357" y="3903163"/>
              <a:ext cx="4608043" cy="44471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xmlns="" id="{D4E96A28-6E36-B441-AE5B-064E193F8954}"/>
                </a:ext>
              </a:extLst>
            </p:cNvPr>
            <p:cNvSpPr txBox="1"/>
            <p:nvPr/>
          </p:nvSpPr>
          <p:spPr>
            <a:xfrm>
              <a:off x="7846251" y="7935706"/>
              <a:ext cx="1277459" cy="459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kirchnerismo</a:t>
              </a:r>
            </a:p>
          </p:txBody>
        </p:sp>
      </p:grpSp>
      <p:grpSp>
        <p:nvGrpSpPr>
          <p:cNvPr id="4" name="Grupo 44">
            <a:extLst>
              <a:ext uri="{FF2B5EF4-FFF2-40B4-BE49-F238E27FC236}">
                <a16:creationId xmlns:a16="http://schemas.microsoft.com/office/drawing/2014/main" xmlns="" id="{22952C9B-3F32-EA4E-A608-AD09FAC9D090}"/>
              </a:ext>
            </a:extLst>
          </p:cNvPr>
          <p:cNvGrpSpPr/>
          <p:nvPr/>
        </p:nvGrpSpPr>
        <p:grpSpPr>
          <a:xfrm>
            <a:off x="10550226" y="2744858"/>
            <a:ext cx="916892" cy="3159008"/>
            <a:chOff x="11252201" y="3903162"/>
            <a:chExt cx="977899" cy="4492081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xmlns="" id="{80E5F298-7376-E542-861C-2F1F2D5B5AB3}"/>
                </a:ext>
              </a:extLst>
            </p:cNvPr>
            <p:cNvSpPr/>
            <p:nvPr/>
          </p:nvSpPr>
          <p:spPr>
            <a:xfrm>
              <a:off x="11252201" y="3903162"/>
              <a:ext cx="977899" cy="44471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AR"/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xmlns="" id="{4A73D881-3D8E-F24C-AA13-913F6686937B}"/>
                </a:ext>
              </a:extLst>
            </p:cNvPr>
            <p:cNvSpPr txBox="1"/>
            <p:nvPr/>
          </p:nvSpPr>
          <p:spPr>
            <a:xfrm>
              <a:off x="11373252" y="7935705"/>
              <a:ext cx="685916" cy="459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Macri</a:t>
              </a:r>
            </a:p>
          </p:txBody>
        </p:sp>
      </p:grpSp>
      <p:sp>
        <p:nvSpPr>
          <p:cNvPr id="6" name="Título 1"/>
          <p:cNvSpPr txBox="1">
            <a:spLocks/>
          </p:cNvSpPr>
          <p:nvPr/>
        </p:nvSpPr>
        <p:spPr>
          <a:xfrm>
            <a:off x="9293113" y="1"/>
            <a:ext cx="2576917" cy="792319"/>
          </a:xfrm>
          <a:prstGeom prst="rect">
            <a:avLst/>
          </a:prstGeom>
        </p:spPr>
        <p:txBody>
          <a:bodyPr vert="horz" lIns="76544" tIns="38272" rIns="76544" bIns="38272" rtlCol="0" anchor="ctr">
            <a:normAutofit fontScale="85000" lnSpcReduction="20000"/>
          </a:bodyPr>
          <a:lstStyle>
            <a:lvl1pPr algn="l" defTabSz="1300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1005"/>
              </a:spcBef>
            </a:pPr>
            <a:r>
              <a:rPr lang="es-ES_tradnl" sz="900" dirty="0">
                <a:solidFill>
                  <a:srgbClr val="92D050"/>
                </a:solidFill>
              </a:rPr>
              <a:t/>
            </a:r>
            <a:br>
              <a:rPr lang="es-ES_tradnl" sz="900" dirty="0">
                <a:solidFill>
                  <a:srgbClr val="92D050"/>
                </a:solidFill>
              </a:rPr>
            </a:br>
            <a:r>
              <a:rPr lang="es-ES_tradnl" sz="2000" dirty="0"/>
              <a:t/>
            </a:r>
            <a:br>
              <a:rPr lang="es-ES_tradnl" sz="2000" dirty="0"/>
            </a:br>
            <a:r>
              <a:rPr lang="es-ES_tradnl" sz="2000" dirty="0"/>
              <a:t>    </a:t>
            </a:r>
            <a:r>
              <a:rPr lang="es-ES_tradnl" sz="2000" dirty="0">
                <a:solidFill>
                  <a:schemeClr val="bg1"/>
                </a:solidFill>
              </a:rPr>
              <a:t>Análisis  </a:t>
            </a:r>
            <a:br>
              <a:rPr lang="es-ES_tradnl" sz="2000" dirty="0">
                <a:solidFill>
                  <a:schemeClr val="bg1"/>
                </a:solidFill>
              </a:rPr>
            </a:br>
            <a:r>
              <a:rPr lang="es-ES_tradnl" sz="2300" b="1" dirty="0">
                <a:solidFill>
                  <a:schemeClr val="bg1"/>
                </a:solidFill>
              </a:rPr>
              <a:t>Presupuestario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C6BAEFB9-FEE0-AD49-A435-5380E0BD5658}"/>
              </a:ext>
            </a:extLst>
          </p:cNvPr>
          <p:cNvSpPr/>
          <p:nvPr/>
        </p:nvSpPr>
        <p:spPr>
          <a:xfrm>
            <a:off x="-11992" y="0"/>
            <a:ext cx="12192000" cy="1122495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44" tIns="38272" rIns="76544" bIns="38272" rtlCol="0" anchor="ctr"/>
          <a:lstStyle/>
          <a:p>
            <a:pPr algn="ctr"/>
            <a:r>
              <a:rPr lang="es-ES_trad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Gastos de capital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2B65C20D-E55C-FE40-81DC-92226CC3090F}"/>
              </a:ext>
            </a:extLst>
          </p:cNvPr>
          <p:cNvSpPr/>
          <p:nvPr/>
        </p:nvSpPr>
        <p:spPr>
          <a:xfrm>
            <a:off x="-11991" y="2355423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Cuánto se gasta </a:t>
            </a:r>
          </a:p>
        </p:txBody>
      </p:sp>
      <p:grpSp>
        <p:nvGrpSpPr>
          <p:cNvPr id="8" name="Grupo 36">
            <a:extLst>
              <a:ext uri="{FF2B5EF4-FFF2-40B4-BE49-F238E27FC236}">
                <a16:creationId xmlns:a16="http://schemas.microsoft.com/office/drawing/2014/main" xmlns="" id="{61C2CD09-F640-6340-9A3D-D48763732F26}"/>
              </a:ext>
            </a:extLst>
          </p:cNvPr>
          <p:cNvGrpSpPr/>
          <p:nvPr/>
        </p:nvGrpSpPr>
        <p:grpSpPr>
          <a:xfrm>
            <a:off x="2770456" y="4106074"/>
            <a:ext cx="438804" cy="301316"/>
            <a:chOff x="2768599" y="5850523"/>
            <a:chExt cx="468000" cy="428469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xmlns="" id="{D7CE8342-C1F3-A144-A4CF-EC6D81225088}"/>
                </a:ext>
              </a:extLst>
            </p:cNvPr>
            <p:cNvSpPr/>
            <p:nvPr/>
          </p:nvSpPr>
          <p:spPr>
            <a:xfrm>
              <a:off x="2793998" y="5850523"/>
              <a:ext cx="360000" cy="360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xmlns="" id="{4AD04FD2-2357-7940-8DDC-D0FFFF84CA94}"/>
                </a:ext>
              </a:extLst>
            </p:cNvPr>
            <p:cNvSpPr txBox="1"/>
            <p:nvPr/>
          </p:nvSpPr>
          <p:spPr>
            <a:xfrm>
              <a:off x="2768599" y="5863219"/>
              <a:ext cx="468000" cy="41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300" b="1" dirty="0">
                  <a:solidFill>
                    <a:srgbClr val="C00000"/>
                  </a:solidFill>
                </a:rPr>
                <a:t>9%</a:t>
              </a:r>
            </a:p>
          </p:txBody>
        </p: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D480616F-9306-7D4C-A6BE-53724E5549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882" y="2458964"/>
            <a:ext cx="8931453" cy="3595537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F1F23022-F4BC-0046-AE3E-CE897D74A41F}"/>
              </a:ext>
            </a:extLst>
          </p:cNvPr>
          <p:cNvCxnSpPr>
            <a:cxnSpLocks/>
          </p:cNvCxnSpPr>
          <p:nvPr/>
        </p:nvCxnSpPr>
        <p:spPr>
          <a:xfrm flipV="1">
            <a:off x="3282696" y="4242292"/>
            <a:ext cx="8648823" cy="144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E739F248-1CAD-A04C-AE1F-64A06BDF7AAC}"/>
              </a:ext>
            </a:extLst>
          </p:cNvPr>
          <p:cNvSpPr txBox="1"/>
          <p:nvPr/>
        </p:nvSpPr>
        <p:spPr>
          <a:xfrm>
            <a:off x="3218404" y="1888734"/>
            <a:ext cx="7876377" cy="385068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txBody>
          <a:bodyPr wrap="none" lIns="76544" tIns="38272" rIns="76544" bIns="38272" rtlCol="0">
            <a:spAutoFit/>
          </a:bodyPr>
          <a:lstStyle/>
          <a:p>
            <a:r>
              <a:rPr lang="es-ES_tradnl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_tradnl" sz="20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 de capital como proporción del total del gasto de la APN</a:t>
            </a:r>
          </a:p>
        </p:txBody>
      </p:sp>
      <p:grpSp>
        <p:nvGrpSpPr>
          <p:cNvPr id="9" name="Grupo 3">
            <a:extLst>
              <a:ext uri="{FF2B5EF4-FFF2-40B4-BE49-F238E27FC236}">
                <a16:creationId xmlns:a16="http://schemas.microsoft.com/office/drawing/2014/main" xmlns="" id="{0D18CAF9-C83A-ED4E-82FD-33BFC890D1D5}"/>
              </a:ext>
            </a:extLst>
          </p:cNvPr>
          <p:cNvGrpSpPr/>
          <p:nvPr/>
        </p:nvGrpSpPr>
        <p:grpSpPr>
          <a:xfrm>
            <a:off x="10267119" y="2991764"/>
            <a:ext cx="649815" cy="338541"/>
            <a:chOff x="11416300" y="4189245"/>
            <a:chExt cx="693051" cy="481402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xmlns="" id="{99C6C5C2-0125-A74C-9E1A-AD48F7F3B069}"/>
                </a:ext>
              </a:extLst>
            </p:cNvPr>
            <p:cNvSpPr/>
            <p:nvPr/>
          </p:nvSpPr>
          <p:spPr>
            <a:xfrm>
              <a:off x="11493564" y="4189245"/>
              <a:ext cx="468000" cy="468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xmlns="" id="{722FEED5-8477-DE4A-8349-6B5656EE2AA2}"/>
                </a:ext>
              </a:extLst>
            </p:cNvPr>
            <p:cNvSpPr txBox="1"/>
            <p:nvPr/>
          </p:nvSpPr>
          <p:spPr>
            <a:xfrm>
              <a:off x="11416300" y="4276757"/>
              <a:ext cx="693051" cy="39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b="1" dirty="0">
                  <a:solidFill>
                    <a:srgbClr val="C00000"/>
                  </a:solidFill>
                </a:rPr>
                <a:t>16,8%</a:t>
              </a:r>
            </a:p>
          </p:txBody>
        </p:sp>
      </p:grpSp>
      <p:grpSp>
        <p:nvGrpSpPr>
          <p:cNvPr id="11" name="Grupo 46">
            <a:extLst>
              <a:ext uri="{FF2B5EF4-FFF2-40B4-BE49-F238E27FC236}">
                <a16:creationId xmlns:a16="http://schemas.microsoft.com/office/drawing/2014/main" xmlns="" id="{1B0CD0A5-698A-8A43-BB51-60C0D7D68EBF}"/>
              </a:ext>
            </a:extLst>
          </p:cNvPr>
          <p:cNvGrpSpPr/>
          <p:nvPr/>
        </p:nvGrpSpPr>
        <p:grpSpPr>
          <a:xfrm>
            <a:off x="11624478" y="4408679"/>
            <a:ext cx="511247" cy="347472"/>
            <a:chOff x="11467101" y="4189245"/>
            <a:chExt cx="545264" cy="494102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xmlns="" id="{2CD73BF4-67E7-AD40-A0EC-3A031C306FD7}"/>
                </a:ext>
              </a:extLst>
            </p:cNvPr>
            <p:cNvSpPr/>
            <p:nvPr/>
          </p:nvSpPr>
          <p:spPr>
            <a:xfrm>
              <a:off x="11493564" y="4189245"/>
              <a:ext cx="468000" cy="46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xmlns="" id="{C652AC76-ACF9-C148-9DFA-5D4FC57F395A}"/>
                </a:ext>
              </a:extLst>
            </p:cNvPr>
            <p:cNvSpPr txBox="1"/>
            <p:nvPr/>
          </p:nvSpPr>
          <p:spPr>
            <a:xfrm>
              <a:off x="11467101" y="4289457"/>
              <a:ext cx="545264" cy="39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b="1" dirty="0">
                  <a:solidFill>
                    <a:srgbClr val="FFFF00"/>
                  </a:solidFill>
                </a:rPr>
                <a:t>6,5%</a:t>
              </a:r>
            </a:p>
          </p:txBody>
        </p:sp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902A6775-D52B-4DE4-BDED-ABB4A8658076}"/>
              </a:ext>
            </a:extLst>
          </p:cNvPr>
          <p:cNvSpPr/>
          <p:nvPr/>
        </p:nvSpPr>
        <p:spPr>
          <a:xfrm>
            <a:off x="-11992" y="1111280"/>
            <a:ext cx="12192000" cy="1529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8" name="Grupo 2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29" name="Imagen 2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37" name="Elipse 36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xmlns="" val="408539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543ED591-A6B8-5247-8A29-0C3DCE0003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7497" t="9124" r="3877"/>
          <a:stretch/>
        </p:blipFill>
        <p:spPr>
          <a:xfrm>
            <a:off x="9036291" y="2658838"/>
            <a:ext cx="2310710" cy="3267496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293113" y="1"/>
            <a:ext cx="2576917" cy="792319"/>
          </a:xfrm>
          <a:prstGeom prst="rect">
            <a:avLst/>
          </a:prstGeom>
        </p:spPr>
        <p:txBody>
          <a:bodyPr vert="horz" lIns="76544" tIns="38272" rIns="76544" bIns="38272" rtlCol="0" anchor="ctr">
            <a:normAutofit fontScale="85000" lnSpcReduction="20000"/>
          </a:bodyPr>
          <a:lstStyle>
            <a:lvl1pPr algn="l" defTabSz="1300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1005"/>
              </a:spcBef>
            </a:pPr>
            <a:r>
              <a:rPr lang="es-ES_tradnl" sz="900" dirty="0">
                <a:solidFill>
                  <a:srgbClr val="92D050"/>
                </a:solidFill>
              </a:rPr>
              <a:t/>
            </a:r>
            <a:br>
              <a:rPr lang="es-ES_tradnl" sz="900" dirty="0">
                <a:solidFill>
                  <a:srgbClr val="92D050"/>
                </a:solidFill>
              </a:rPr>
            </a:br>
            <a:r>
              <a:rPr lang="es-ES_tradnl" sz="2000" dirty="0"/>
              <a:t/>
            </a:r>
            <a:br>
              <a:rPr lang="es-ES_tradnl" sz="2000" dirty="0"/>
            </a:br>
            <a:r>
              <a:rPr lang="es-ES_tradnl" sz="2000" dirty="0"/>
              <a:t>    </a:t>
            </a:r>
            <a:r>
              <a:rPr lang="es-ES_tradnl" sz="2000" dirty="0">
                <a:solidFill>
                  <a:schemeClr val="bg1"/>
                </a:solidFill>
              </a:rPr>
              <a:t>Análisis  </a:t>
            </a:r>
            <a:br>
              <a:rPr lang="es-ES_tradnl" sz="2000" dirty="0">
                <a:solidFill>
                  <a:schemeClr val="bg1"/>
                </a:solidFill>
              </a:rPr>
            </a:br>
            <a:r>
              <a:rPr lang="es-ES_tradnl" sz="2300" b="1" dirty="0">
                <a:solidFill>
                  <a:schemeClr val="bg1"/>
                </a:solidFill>
              </a:rPr>
              <a:t>Presupuestario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2B65C20D-E55C-FE40-81DC-92226CC3090F}"/>
              </a:ext>
            </a:extLst>
          </p:cNvPr>
          <p:cNvSpPr/>
          <p:nvPr/>
        </p:nvSpPr>
        <p:spPr>
          <a:xfrm>
            <a:off x="-11991" y="2355423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Cuánto se gasta 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F1F23022-F4BC-0046-AE3E-CE897D74A41F}"/>
              </a:ext>
            </a:extLst>
          </p:cNvPr>
          <p:cNvCxnSpPr>
            <a:cxnSpLocks/>
            <a:stCxn id="34" idx="5"/>
            <a:endCxn id="48" idx="1"/>
          </p:cNvCxnSpPr>
          <p:nvPr/>
        </p:nvCxnSpPr>
        <p:spPr>
          <a:xfrm>
            <a:off x="9807434" y="3209732"/>
            <a:ext cx="1455308" cy="1184508"/>
          </a:xfrm>
          <a:prstGeom prst="line">
            <a:avLst/>
          </a:prstGeom>
          <a:ln w="28575">
            <a:headEnd type="none" w="lg" len="lg"/>
            <a:tailEnd type="non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upo 3">
            <a:extLst>
              <a:ext uri="{FF2B5EF4-FFF2-40B4-BE49-F238E27FC236}">
                <a16:creationId xmlns:a16="http://schemas.microsoft.com/office/drawing/2014/main" xmlns="" id="{0D18CAF9-C83A-ED4E-82FD-33BFC890D1D5}"/>
              </a:ext>
            </a:extLst>
          </p:cNvPr>
          <p:cNvGrpSpPr/>
          <p:nvPr/>
        </p:nvGrpSpPr>
        <p:grpSpPr>
          <a:xfrm>
            <a:off x="9360447" y="2928814"/>
            <a:ext cx="649815" cy="338541"/>
            <a:chOff x="11416300" y="4189245"/>
            <a:chExt cx="693051" cy="481402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xmlns="" id="{99C6C5C2-0125-A74C-9E1A-AD48F7F3B069}"/>
                </a:ext>
              </a:extLst>
            </p:cNvPr>
            <p:cNvSpPr/>
            <p:nvPr/>
          </p:nvSpPr>
          <p:spPr>
            <a:xfrm>
              <a:off x="11493564" y="4189245"/>
              <a:ext cx="468000" cy="468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xmlns="" id="{722FEED5-8477-DE4A-8349-6B5656EE2AA2}"/>
                </a:ext>
              </a:extLst>
            </p:cNvPr>
            <p:cNvSpPr txBox="1"/>
            <p:nvPr/>
          </p:nvSpPr>
          <p:spPr>
            <a:xfrm>
              <a:off x="11416300" y="4276757"/>
              <a:ext cx="693051" cy="39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b="1" dirty="0">
                  <a:solidFill>
                    <a:srgbClr val="C00000"/>
                  </a:solidFill>
                </a:rPr>
                <a:t>16,8%</a:t>
              </a:r>
            </a:p>
          </p:txBody>
        </p:sp>
      </p:grpSp>
      <p:grpSp>
        <p:nvGrpSpPr>
          <p:cNvPr id="3" name="Grupo 46">
            <a:extLst>
              <a:ext uri="{FF2B5EF4-FFF2-40B4-BE49-F238E27FC236}">
                <a16:creationId xmlns:a16="http://schemas.microsoft.com/office/drawing/2014/main" xmlns="" id="{1B0CD0A5-698A-8A43-BB51-60C0D7D68EBF}"/>
              </a:ext>
            </a:extLst>
          </p:cNvPr>
          <p:cNvGrpSpPr/>
          <p:nvPr/>
        </p:nvGrpSpPr>
        <p:grpSpPr>
          <a:xfrm>
            <a:off x="11173669" y="4346042"/>
            <a:ext cx="511247" cy="347472"/>
            <a:chOff x="11467101" y="4189245"/>
            <a:chExt cx="545264" cy="494102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xmlns="" id="{2CD73BF4-67E7-AD40-A0EC-3A031C306FD7}"/>
                </a:ext>
              </a:extLst>
            </p:cNvPr>
            <p:cNvSpPr/>
            <p:nvPr/>
          </p:nvSpPr>
          <p:spPr>
            <a:xfrm>
              <a:off x="11493564" y="4189245"/>
              <a:ext cx="468000" cy="46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xmlns="" id="{C652AC76-ACF9-C148-9DFA-5D4FC57F395A}"/>
                </a:ext>
              </a:extLst>
            </p:cNvPr>
            <p:cNvSpPr txBox="1"/>
            <p:nvPr/>
          </p:nvSpPr>
          <p:spPr>
            <a:xfrm>
              <a:off x="11467101" y="4289457"/>
              <a:ext cx="545264" cy="39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b="1" dirty="0">
                  <a:solidFill>
                    <a:srgbClr val="FFFF00"/>
                  </a:solidFill>
                </a:rPr>
                <a:t>6,5%</a:t>
              </a:r>
            </a:p>
          </p:txBody>
        </p: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112C320D-BC8E-A84D-8F85-12ADA853C47E}"/>
              </a:ext>
            </a:extLst>
          </p:cNvPr>
          <p:cNvSpPr txBox="1"/>
          <p:nvPr/>
        </p:nvSpPr>
        <p:spPr>
          <a:xfrm>
            <a:off x="2829105" y="4052660"/>
            <a:ext cx="6040576" cy="1308398"/>
          </a:xfrm>
          <a:prstGeom prst="rect">
            <a:avLst/>
          </a:prstGeom>
          <a:noFill/>
        </p:spPr>
        <p:txBody>
          <a:bodyPr wrap="square" lIns="76544" tIns="38272" rIns="76544" bIns="3827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el gobierno de </a:t>
            </a:r>
            <a:r>
              <a:rPr lang="es-ES_tradnl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Macri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 registra una importante reducción del peso de la inversión pública en el presupuesto nacional, comprometiendo el desarrollo del país.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xmlns="" id="{4B0C5169-7E4D-A14F-8B95-FBD006D196DC}"/>
              </a:ext>
            </a:extLst>
          </p:cNvPr>
          <p:cNvSpPr txBox="1"/>
          <p:nvPr/>
        </p:nvSpPr>
        <p:spPr>
          <a:xfrm>
            <a:off x="2844344" y="2489740"/>
            <a:ext cx="6040577" cy="1000621"/>
          </a:xfrm>
          <a:prstGeom prst="rect">
            <a:avLst/>
          </a:prstGeom>
          <a:noFill/>
        </p:spPr>
        <p:txBody>
          <a:bodyPr wrap="square" lIns="76544" tIns="38272" rIns="76544" bIns="3827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 largo de 12 años, el </a:t>
            </a:r>
            <a:r>
              <a:rPr lang="es-ES_tradnl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kirchnerismo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impulsó un aumento significativo del gasto de capital como proporción del gasto público total.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7" name="Imagen 16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8" name="Elipse 17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3000" dirty="0"/>
                <a:t>      </a:t>
              </a:r>
              <a:r>
                <a:rPr lang="es-ES_trad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Gastos </a:t>
              </a:r>
              <a:r>
                <a:rPr lang="es-ES_tradnl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capital</a:t>
              </a: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xmlns="" val="336205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9293113" y="1"/>
            <a:ext cx="2576917" cy="792319"/>
          </a:xfrm>
          <a:prstGeom prst="rect">
            <a:avLst/>
          </a:prstGeom>
        </p:spPr>
        <p:txBody>
          <a:bodyPr vert="horz" lIns="76544" tIns="38272" rIns="76544" bIns="38272" rtlCol="0" anchor="ctr">
            <a:normAutofit/>
          </a:bodyPr>
          <a:lstStyle>
            <a:lvl1pPr algn="l" defTabSz="1300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1005"/>
              </a:spcBef>
            </a:pPr>
            <a:r>
              <a:rPr lang="es-ES_tradnl" sz="900" dirty="0">
                <a:solidFill>
                  <a:srgbClr val="92D050"/>
                </a:solidFill>
              </a:rPr>
              <a:t/>
            </a:r>
            <a:br>
              <a:rPr lang="es-ES_tradnl" sz="900" dirty="0">
                <a:solidFill>
                  <a:srgbClr val="92D050"/>
                </a:solidFill>
              </a:rPr>
            </a:br>
            <a:endParaRPr lang="es-ES_tradnl" sz="2300" b="1" dirty="0">
              <a:solidFill>
                <a:schemeClr val="bg1"/>
              </a:solidFill>
            </a:endParaRPr>
          </a:p>
        </p:txBody>
      </p:sp>
      <p:grpSp>
        <p:nvGrpSpPr>
          <p:cNvPr id="8" name="Grupo 11">
            <a:extLst>
              <a:ext uri="{FF2B5EF4-FFF2-40B4-BE49-F238E27FC236}">
                <a16:creationId xmlns:a16="http://schemas.microsoft.com/office/drawing/2014/main" xmlns="" id="{25CD2B1D-4624-CD4D-BB00-EA15E5826F3D}"/>
              </a:ext>
            </a:extLst>
          </p:cNvPr>
          <p:cNvGrpSpPr/>
          <p:nvPr/>
        </p:nvGrpSpPr>
        <p:grpSpPr>
          <a:xfrm>
            <a:off x="2155971" y="1297729"/>
            <a:ext cx="9202724" cy="4664654"/>
            <a:chOff x="2992858" y="3182540"/>
            <a:chExt cx="9818941" cy="6170383"/>
          </a:xfrm>
        </p:grpSpPr>
        <p:grpSp>
          <p:nvGrpSpPr>
            <p:cNvPr id="9" name="Grupo 9">
              <a:extLst>
                <a:ext uri="{FF2B5EF4-FFF2-40B4-BE49-F238E27FC236}">
                  <a16:creationId xmlns:a16="http://schemas.microsoft.com/office/drawing/2014/main" xmlns="" id="{A395FA6C-563D-5E4E-905F-FB1C57CB50A9}"/>
                </a:ext>
              </a:extLst>
            </p:cNvPr>
            <p:cNvGrpSpPr/>
            <p:nvPr/>
          </p:nvGrpSpPr>
          <p:grpSpPr>
            <a:xfrm>
              <a:off x="2992858" y="3182540"/>
              <a:ext cx="9818941" cy="6170383"/>
              <a:chOff x="2992858" y="3182540"/>
              <a:chExt cx="9818941" cy="6170383"/>
            </a:xfrm>
          </p:grpSpPr>
          <p:grpSp>
            <p:nvGrpSpPr>
              <p:cNvPr id="10" name="Grupo 7">
                <a:extLst>
                  <a:ext uri="{FF2B5EF4-FFF2-40B4-BE49-F238E27FC236}">
                    <a16:creationId xmlns:a16="http://schemas.microsoft.com/office/drawing/2014/main" xmlns="" id="{FB2A18E9-8CF0-1C4B-97FB-9AF1BFB78DBF}"/>
                  </a:ext>
                </a:extLst>
              </p:cNvPr>
              <p:cNvGrpSpPr/>
              <p:nvPr/>
            </p:nvGrpSpPr>
            <p:grpSpPr>
              <a:xfrm>
                <a:off x="2992858" y="3520923"/>
                <a:ext cx="9818941" cy="5832000"/>
                <a:chOff x="2992858" y="3520923"/>
                <a:chExt cx="9818941" cy="5832000"/>
              </a:xfrm>
            </p:grpSpPr>
            <p:pic>
              <p:nvPicPr>
                <p:cNvPr id="2" name="Imagen 1">
                  <a:extLst>
                    <a:ext uri="{FF2B5EF4-FFF2-40B4-BE49-F238E27FC236}">
                      <a16:creationId xmlns:a16="http://schemas.microsoft.com/office/drawing/2014/main" xmlns="" id="{8C636F9C-CFA9-434A-A28A-F25E3A5B26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/>
                <a:srcRect/>
                <a:stretch/>
              </p:blipFill>
              <p:spPr>
                <a:xfrm>
                  <a:off x="2992859" y="3520923"/>
                  <a:ext cx="9818940" cy="5832000"/>
                </a:xfrm>
                <a:prstGeom prst="rect">
                  <a:avLst/>
                </a:prstGeom>
              </p:spPr>
            </p:pic>
            <p:sp>
              <p:nvSpPr>
                <p:cNvPr id="4" name="Rectángulo 3">
                  <a:extLst>
                    <a:ext uri="{FF2B5EF4-FFF2-40B4-BE49-F238E27FC236}">
                      <a16:creationId xmlns:a16="http://schemas.microsoft.com/office/drawing/2014/main" xmlns="" id="{03D4ED43-DC45-D842-BC30-AC06F645CEA3}"/>
                    </a:ext>
                  </a:extLst>
                </p:cNvPr>
                <p:cNvSpPr/>
                <p:nvPr/>
              </p:nvSpPr>
              <p:spPr>
                <a:xfrm>
                  <a:off x="2992858" y="6027978"/>
                  <a:ext cx="326571" cy="10341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</p:grp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xmlns="" id="{980D7ACE-D996-CF49-90B2-0DB5E9E3D229}"/>
                  </a:ext>
                </a:extLst>
              </p:cNvPr>
              <p:cNvSpPr txBox="1"/>
              <p:nvPr/>
            </p:nvSpPr>
            <p:spPr>
              <a:xfrm>
                <a:off x="3122892" y="3182540"/>
                <a:ext cx="9666958" cy="671757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0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s-ES_tradnl" sz="2000" b="1" dirty="0">
                    <a:solidFill>
                      <a:srgbClr val="172A53"/>
                    </a:solidFill>
                    <a:latin typeface="Arial" pitchFamily="34" charset="0"/>
                    <a:cs typeface="Arial" pitchFamily="34" charset="0"/>
                  </a:rPr>
                  <a:t>Gasto de capital como porcentaje del PIB</a:t>
                </a:r>
              </a:p>
              <a:p>
                <a:pPr algn="ctr"/>
                <a:endParaRPr lang="es-ES_tradnl" sz="700" b="1" dirty="0">
                  <a:solidFill>
                    <a:srgbClr val="172A53"/>
                  </a:solidFill>
                </a:endParaRPr>
              </a:p>
            </p:txBody>
          </p:sp>
        </p:grp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xmlns="" id="{CF0C22C2-8FDB-A748-84FC-5340CA2F560F}"/>
                </a:ext>
              </a:extLst>
            </p:cNvPr>
            <p:cNvSpPr txBox="1"/>
            <p:nvPr/>
          </p:nvSpPr>
          <p:spPr>
            <a:xfrm>
              <a:off x="9346059" y="3621945"/>
              <a:ext cx="1414099" cy="5251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s-AR" sz="1200" dirty="0">
                  <a:latin typeface="Arial" panose="020B0604020202020204" pitchFamily="34" charset="0"/>
                  <a:cs typeface="Arial" panose="020B0604020202020204" pitchFamily="34" charset="0"/>
                </a:rPr>
                <a:t>3,91% (SPN)      4,17%  (APN)</a:t>
              </a:r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C7B07DC8-A072-9846-860D-C16D482B1C9C}"/>
              </a:ext>
            </a:extLst>
          </p:cNvPr>
          <p:cNvCxnSpPr/>
          <p:nvPr/>
        </p:nvCxnSpPr>
        <p:spPr>
          <a:xfrm>
            <a:off x="3870257" y="5487160"/>
            <a:ext cx="26537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91E4A8D9-1FAA-3B43-83B1-2DA6015FC14F}"/>
              </a:ext>
            </a:extLst>
          </p:cNvPr>
          <p:cNvCxnSpPr/>
          <p:nvPr/>
        </p:nvCxnSpPr>
        <p:spPr>
          <a:xfrm>
            <a:off x="3870257" y="5076082"/>
            <a:ext cx="26537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239326CF-F34B-164E-9ED1-A24AF2476ED1}"/>
              </a:ext>
            </a:extLst>
          </p:cNvPr>
          <p:cNvSpPr txBox="1"/>
          <p:nvPr/>
        </p:nvSpPr>
        <p:spPr>
          <a:xfrm>
            <a:off x="4223806" y="4983749"/>
            <a:ext cx="43168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AR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Gasto de capital del Sector Público Nacional (SPN)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B5ECFA53-150F-B247-B4E8-83B2E8146352}"/>
              </a:ext>
            </a:extLst>
          </p:cNvPr>
          <p:cNvSpPr txBox="1"/>
          <p:nvPr/>
        </p:nvSpPr>
        <p:spPr>
          <a:xfrm>
            <a:off x="4223805" y="5380733"/>
            <a:ext cx="46433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AR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Gasto de capital de la Administración Pública Nacional (APN)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3C1309C0-6BA0-45AC-ADF7-424F4C7F537A}"/>
              </a:ext>
            </a:extLst>
          </p:cNvPr>
          <p:cNvSpPr/>
          <p:nvPr/>
        </p:nvSpPr>
        <p:spPr>
          <a:xfrm>
            <a:off x="-11991" y="2355423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Cuánto se gasta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2EF5D95-5DFE-437D-8427-D4A13CA77DEF}"/>
              </a:ext>
            </a:extLst>
          </p:cNvPr>
          <p:cNvSpPr/>
          <p:nvPr/>
        </p:nvSpPr>
        <p:spPr>
          <a:xfrm>
            <a:off x="1929468" y="1297729"/>
            <a:ext cx="419449" cy="1057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18" name="Grupo 1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21" name="Imagen 20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22" name="Elipse 21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3000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s-ES_trad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Gastos </a:t>
              </a:r>
              <a:r>
                <a:rPr lang="es-ES_tradnl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capital</a:t>
              </a: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xmlns="" val="44683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980D7ACE-D996-CF49-90B2-0DB5E9E3D229}"/>
              </a:ext>
            </a:extLst>
          </p:cNvPr>
          <p:cNvSpPr txBox="1"/>
          <p:nvPr/>
        </p:nvSpPr>
        <p:spPr>
          <a:xfrm>
            <a:off x="4012611" y="1619744"/>
            <a:ext cx="5252132" cy="38506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76544" tIns="38272" rIns="76544" bIns="38272" rtlCol="0">
            <a:spAutoFit/>
          </a:bodyPr>
          <a:lstStyle/>
          <a:p>
            <a:r>
              <a:rPr lang="es-ES_tradnl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_tradnl" sz="20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 de capital como porcentaje del PIB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BE244F3D-A4CD-DB45-BD63-C00939B9DDA1}"/>
              </a:ext>
            </a:extLst>
          </p:cNvPr>
          <p:cNvSpPr txBox="1"/>
          <p:nvPr/>
        </p:nvSpPr>
        <p:spPr>
          <a:xfrm>
            <a:off x="3083235" y="2496924"/>
            <a:ext cx="8278447" cy="3626981"/>
          </a:xfrm>
          <a:prstGeom prst="rect">
            <a:avLst/>
          </a:prstGeom>
          <a:noFill/>
        </p:spPr>
        <p:txBody>
          <a:bodyPr wrap="square" lIns="76544" tIns="38272" rIns="76544" bIns="3827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gasto de capital de la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Pública Nacional 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(APN) superó el 4% del PIB en 2014</a:t>
            </a: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gasto de capital del </a:t>
            </a:r>
            <a:r>
              <a:rPr lang="es-ES_tradnl" sz="20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Público Nacional 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(SPN)* se ubicó en un promedio de 3% del PIB para las dos gestiones de CFK</a:t>
            </a: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005"/>
              </a:spcAft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s-ES_tradnl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SPN: APN + universidades, empresas públicas, 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fondos </a:t>
            </a:r>
            <a:r>
              <a:rPr lang="es-ES_tradnl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fiduciarios y otros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005"/>
              </a:spcAft>
            </a:pPr>
            <a:endParaRPr lang="es-ES_tradnl" sz="14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se considera la </a:t>
            </a:r>
            <a:r>
              <a:rPr lang="es-ES_tradnl" sz="20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pública total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(incluyendo las provincias), el porcentaje supera el 4% desde el año 2009.</a:t>
            </a:r>
          </a:p>
          <a:p>
            <a:endParaRPr lang="es-ES_tradnl" sz="17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_tradnl" sz="23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745847E1-70DA-AB40-A077-5AD8BBE25816}"/>
              </a:ext>
            </a:extLst>
          </p:cNvPr>
          <p:cNvSpPr txBox="1"/>
          <p:nvPr/>
        </p:nvSpPr>
        <p:spPr>
          <a:xfrm>
            <a:off x="3472119" y="5805738"/>
            <a:ext cx="7687547" cy="338902"/>
          </a:xfrm>
          <a:prstGeom prst="rect">
            <a:avLst/>
          </a:prstGeom>
          <a:noFill/>
        </p:spPr>
        <p:txBody>
          <a:bodyPr wrap="square" lIns="76544" tIns="38272" rIns="76544" bIns="38272" rtlCol="0">
            <a:spAutoFit/>
          </a:bodyPr>
          <a:lstStyle/>
          <a:p>
            <a:pPr>
              <a:spcAft>
                <a:spcPts val="1005"/>
              </a:spcAft>
            </a:pPr>
            <a:endParaRPr lang="es-ES_tradnl" sz="17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Gastos de capital </a:t>
              </a:r>
              <a:endParaRPr lang="es-ES_trad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2B65C20D-E55C-FE40-81DC-92226CC3090F}"/>
              </a:ext>
            </a:extLst>
          </p:cNvPr>
          <p:cNvSpPr/>
          <p:nvPr/>
        </p:nvSpPr>
        <p:spPr>
          <a:xfrm>
            <a:off x="-11991" y="2355423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Cuánto se gasta 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32" name="Imagen 31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33" name="Elipse 32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xmlns="" val="396226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1464F1A1-1EB6-E742-9C6D-2CB2C19CE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548"/>
          <a:stretch/>
        </p:blipFill>
        <p:spPr>
          <a:xfrm>
            <a:off x="2523764" y="2245638"/>
            <a:ext cx="9506754" cy="4312540"/>
          </a:xfrm>
          <a:prstGeom prst="rect">
            <a:avLst/>
          </a:prstGeom>
        </p:spPr>
      </p:pic>
      <p:grpSp>
        <p:nvGrpSpPr>
          <p:cNvPr id="2" name="Grupo 19">
            <a:extLst>
              <a:ext uri="{FF2B5EF4-FFF2-40B4-BE49-F238E27FC236}">
                <a16:creationId xmlns:a16="http://schemas.microsoft.com/office/drawing/2014/main" xmlns="" id="{813E0353-5FC9-354C-9B42-2B58036535CB}"/>
              </a:ext>
            </a:extLst>
          </p:cNvPr>
          <p:cNvGrpSpPr/>
          <p:nvPr/>
        </p:nvGrpSpPr>
        <p:grpSpPr>
          <a:xfrm>
            <a:off x="11616366" y="4989325"/>
            <a:ext cx="511247" cy="347472"/>
            <a:chOff x="11467101" y="4189245"/>
            <a:chExt cx="545264" cy="494102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xmlns="" id="{2E6C475D-E1A8-DE45-8137-02F8193EBE04}"/>
                </a:ext>
              </a:extLst>
            </p:cNvPr>
            <p:cNvSpPr/>
            <p:nvPr/>
          </p:nvSpPr>
          <p:spPr>
            <a:xfrm>
              <a:off x="11493564" y="4189245"/>
              <a:ext cx="468000" cy="46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xmlns="" id="{D428B662-3540-814C-9265-FFF40257BD65}"/>
                </a:ext>
              </a:extLst>
            </p:cNvPr>
            <p:cNvSpPr txBox="1"/>
            <p:nvPr/>
          </p:nvSpPr>
          <p:spPr>
            <a:xfrm>
              <a:off x="11467101" y="4289457"/>
              <a:ext cx="545264" cy="39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b="1" dirty="0">
                  <a:solidFill>
                    <a:srgbClr val="FFFF00"/>
                  </a:solidFill>
                </a:rPr>
                <a:t>1,5%</a:t>
              </a:r>
            </a:p>
          </p:txBody>
        </p:sp>
      </p:grpSp>
      <p:grpSp>
        <p:nvGrpSpPr>
          <p:cNvPr id="3" name="Grupo 23">
            <a:extLst>
              <a:ext uri="{FF2B5EF4-FFF2-40B4-BE49-F238E27FC236}">
                <a16:creationId xmlns:a16="http://schemas.microsoft.com/office/drawing/2014/main" xmlns="" id="{CACA3724-351B-BD43-A746-08273EB82D14}"/>
              </a:ext>
            </a:extLst>
          </p:cNvPr>
          <p:cNvGrpSpPr/>
          <p:nvPr/>
        </p:nvGrpSpPr>
        <p:grpSpPr>
          <a:xfrm>
            <a:off x="11623195" y="2746707"/>
            <a:ext cx="511247" cy="362861"/>
            <a:chOff x="11467101" y="4189245"/>
            <a:chExt cx="545264" cy="515985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xmlns="" id="{C6065784-16F2-3147-B222-543EE2717A4D}"/>
                </a:ext>
              </a:extLst>
            </p:cNvPr>
            <p:cNvSpPr/>
            <p:nvPr/>
          </p:nvSpPr>
          <p:spPr>
            <a:xfrm>
              <a:off x="11493564" y="4189245"/>
              <a:ext cx="468000" cy="468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xmlns="" id="{23D8C1BD-CDFC-3A42-8A65-361709F2F904}"/>
                </a:ext>
              </a:extLst>
            </p:cNvPr>
            <p:cNvSpPr txBox="1"/>
            <p:nvPr/>
          </p:nvSpPr>
          <p:spPr>
            <a:xfrm>
              <a:off x="11467101" y="4289457"/>
              <a:ext cx="545264" cy="41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300" b="1" dirty="0">
                  <a:solidFill>
                    <a:srgbClr val="FFFF00"/>
                  </a:solidFill>
                </a:rPr>
                <a:t> 4%</a:t>
              </a:r>
            </a:p>
          </p:txBody>
        </p:sp>
      </p:grpSp>
      <p:grpSp>
        <p:nvGrpSpPr>
          <p:cNvPr id="4" name="Grupo 30">
            <a:extLst>
              <a:ext uri="{FF2B5EF4-FFF2-40B4-BE49-F238E27FC236}">
                <a16:creationId xmlns:a16="http://schemas.microsoft.com/office/drawing/2014/main" xmlns="" id="{8078E67C-E26E-944C-9022-166DBF99A6D4}"/>
              </a:ext>
            </a:extLst>
          </p:cNvPr>
          <p:cNvGrpSpPr/>
          <p:nvPr/>
        </p:nvGrpSpPr>
        <p:grpSpPr>
          <a:xfrm>
            <a:off x="11588279" y="3156384"/>
            <a:ext cx="713462" cy="354436"/>
            <a:chOff x="11417692" y="4189245"/>
            <a:chExt cx="760933" cy="504005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xmlns="" id="{C170FBB1-FA40-1742-8C41-A088B09D018B}"/>
                </a:ext>
              </a:extLst>
            </p:cNvPr>
            <p:cNvSpPr/>
            <p:nvPr/>
          </p:nvSpPr>
          <p:spPr>
            <a:xfrm>
              <a:off x="11493564" y="4189245"/>
              <a:ext cx="468000" cy="46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xmlns="" id="{76EB88AD-A9B6-7B45-B337-80FE270E5AC3}"/>
                </a:ext>
              </a:extLst>
            </p:cNvPr>
            <p:cNvSpPr txBox="1"/>
            <p:nvPr/>
          </p:nvSpPr>
          <p:spPr>
            <a:xfrm>
              <a:off x="11417692" y="4277477"/>
              <a:ext cx="760933" cy="41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300" b="1" dirty="0">
                  <a:solidFill>
                    <a:srgbClr val="FFFF00"/>
                  </a:solidFill>
                </a:rPr>
                <a:t> 3,5%</a:t>
              </a:r>
            </a:p>
          </p:txBody>
        </p:sp>
      </p:grpSp>
      <p:sp>
        <p:nvSpPr>
          <p:cNvPr id="12" name="Abrir llave 11">
            <a:extLst>
              <a:ext uri="{FF2B5EF4-FFF2-40B4-BE49-F238E27FC236}">
                <a16:creationId xmlns:a16="http://schemas.microsoft.com/office/drawing/2014/main" xmlns="" id="{CBC8B356-2E28-1245-BD27-5CD2CFDF4E2B}"/>
              </a:ext>
            </a:extLst>
          </p:cNvPr>
          <p:cNvSpPr/>
          <p:nvPr/>
        </p:nvSpPr>
        <p:spPr>
          <a:xfrm>
            <a:off x="11192486" y="2881840"/>
            <a:ext cx="380988" cy="2272043"/>
          </a:xfrm>
          <a:prstGeom prst="leftBrace">
            <a:avLst>
              <a:gd name="adj1" fmla="val 8333"/>
              <a:gd name="adj2" fmla="val 5127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544" tIns="38272" rIns="76544" bIns="38272" rtlCol="0" anchor="ctr"/>
          <a:lstStyle/>
          <a:p>
            <a:pPr algn="ctr"/>
            <a:endParaRPr lang="es-AR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CCAE6FF-7F90-2743-A36D-799B2BAE95D2}"/>
              </a:ext>
            </a:extLst>
          </p:cNvPr>
          <p:cNvSpPr/>
          <p:nvPr/>
        </p:nvSpPr>
        <p:spPr>
          <a:xfrm>
            <a:off x="9397038" y="3663389"/>
            <a:ext cx="1636125" cy="6325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44" tIns="38272" rIns="76544" bIns="38272" rtlCol="0" anchor="ctr"/>
          <a:lstStyle/>
          <a:p>
            <a:r>
              <a:rPr lang="es-AR" sz="1500" b="1" dirty="0"/>
              <a:t>P</a:t>
            </a:r>
            <a:r>
              <a:rPr lang="es-AR" sz="1500" dirty="0"/>
              <a:t>royectos de </a:t>
            </a:r>
            <a:r>
              <a:rPr lang="es-AR" sz="1500" b="1" dirty="0"/>
              <a:t>P</a:t>
            </a:r>
            <a:r>
              <a:rPr lang="es-AR" sz="1500" dirty="0"/>
              <a:t>articipación </a:t>
            </a:r>
            <a:r>
              <a:rPr lang="es-AR" sz="1500" b="1" dirty="0"/>
              <a:t>P</a:t>
            </a:r>
            <a:r>
              <a:rPr lang="es-AR" sz="1500" dirty="0"/>
              <a:t>úblico Privada</a:t>
            </a:r>
          </a:p>
        </p:txBody>
      </p:sp>
      <p:sp>
        <p:nvSpPr>
          <p:cNvPr id="14" name="Flecha a la derecha con bandas 13">
            <a:extLst>
              <a:ext uri="{FF2B5EF4-FFF2-40B4-BE49-F238E27FC236}">
                <a16:creationId xmlns:a16="http://schemas.microsoft.com/office/drawing/2014/main" xmlns="" id="{1E5F1CD9-8569-1D45-A6F9-AB6586A09973}"/>
              </a:ext>
            </a:extLst>
          </p:cNvPr>
          <p:cNvSpPr/>
          <p:nvPr/>
        </p:nvSpPr>
        <p:spPr>
          <a:xfrm rot="16200000">
            <a:off x="11189353" y="4084509"/>
            <a:ext cx="1372500" cy="315431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44" tIns="38272" rIns="76544" bIns="38272" rtlCol="0" anchor="ctr"/>
          <a:lstStyle/>
          <a:p>
            <a:pPr algn="ctr"/>
            <a:endParaRPr lang="es-AR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6B441E76-8F7B-8043-AF92-77ACC888B815}"/>
              </a:ext>
            </a:extLst>
          </p:cNvPr>
          <p:cNvSpPr/>
          <p:nvPr/>
        </p:nvSpPr>
        <p:spPr>
          <a:xfrm>
            <a:off x="9397038" y="4356760"/>
            <a:ext cx="1636125" cy="25273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44" tIns="38272" rIns="76544" bIns="38272" rtlCol="0" anchor="ctr"/>
          <a:lstStyle/>
          <a:p>
            <a:pPr algn="ctr"/>
            <a:r>
              <a:rPr lang="es-AR" sz="1500" b="1" dirty="0"/>
              <a:t>$250.000 M</a:t>
            </a:r>
            <a:endParaRPr lang="es-AR" sz="1500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99C1CC9-12C5-9340-8709-E8D140AE7D08}"/>
              </a:ext>
            </a:extLst>
          </p:cNvPr>
          <p:cNvSpPr/>
          <p:nvPr/>
        </p:nvSpPr>
        <p:spPr>
          <a:xfrm>
            <a:off x="9397037" y="4650814"/>
            <a:ext cx="1636125" cy="2527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44" tIns="38272" rIns="76544" bIns="38272" rtlCol="0" anchor="ctr"/>
          <a:lstStyle/>
          <a:p>
            <a:pPr algn="ctr"/>
            <a:r>
              <a:rPr lang="es-AR" sz="1500" b="1" dirty="0"/>
              <a:t>$50.000 M</a:t>
            </a:r>
            <a:endParaRPr lang="es-AR" sz="1500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E305240-2A60-E542-9FDE-76E7600F0843}"/>
              </a:ext>
            </a:extLst>
          </p:cNvPr>
          <p:cNvSpPr/>
          <p:nvPr/>
        </p:nvSpPr>
        <p:spPr>
          <a:xfrm>
            <a:off x="8209821" y="4358035"/>
            <a:ext cx="1185403" cy="2527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44" tIns="38272" rIns="76544" bIns="38272" rtlCol="0" anchor="ctr"/>
          <a:lstStyle/>
          <a:p>
            <a:pPr algn="ctr"/>
            <a:r>
              <a:rPr lang="es-AR" sz="1500" b="1" dirty="0">
                <a:solidFill>
                  <a:schemeClr val="accent6">
                    <a:lumMod val="50000"/>
                  </a:schemeClr>
                </a:solidFill>
              </a:rPr>
              <a:t>Esperado</a:t>
            </a:r>
            <a:endParaRPr lang="es-AR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DD0698C7-2BB3-944D-8B7E-985654627C56}"/>
              </a:ext>
            </a:extLst>
          </p:cNvPr>
          <p:cNvSpPr/>
          <p:nvPr/>
        </p:nvSpPr>
        <p:spPr>
          <a:xfrm>
            <a:off x="8209821" y="4650814"/>
            <a:ext cx="1185403" cy="25273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44" tIns="38272" rIns="76544" bIns="38272" rtlCol="0" anchor="ctr"/>
          <a:lstStyle/>
          <a:p>
            <a:pPr algn="ctr"/>
            <a:r>
              <a:rPr lang="es-AR" sz="1500" b="1" dirty="0">
                <a:solidFill>
                  <a:srgbClr val="C00000"/>
                </a:solidFill>
              </a:rPr>
              <a:t>Licitado</a:t>
            </a:r>
            <a:endParaRPr lang="es-AR" sz="1500" dirty="0">
              <a:solidFill>
                <a:srgbClr val="C00000"/>
              </a:solidFill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3000" dirty="0"/>
                <a:t>                </a:t>
              </a:r>
              <a:r>
                <a:rPr lang="es-ES_tradnl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Gastos de capital</a:t>
              </a:r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980D7ACE-D996-CF49-90B2-0DB5E9E3D229}"/>
              </a:ext>
            </a:extLst>
          </p:cNvPr>
          <p:cNvSpPr txBox="1"/>
          <p:nvPr/>
        </p:nvSpPr>
        <p:spPr>
          <a:xfrm>
            <a:off x="4012611" y="1619744"/>
            <a:ext cx="5252132" cy="38506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76544" tIns="38272" rIns="76544" bIns="38272" rtlCol="0">
            <a:spAutoFit/>
          </a:bodyPr>
          <a:lstStyle/>
          <a:p>
            <a:r>
              <a:rPr lang="es-ES_tradnl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_tradnl" sz="20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 de capital como porcentaje del PIB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2B65C20D-E55C-FE40-81DC-92226CC3090F}"/>
              </a:ext>
            </a:extLst>
          </p:cNvPr>
          <p:cNvSpPr/>
          <p:nvPr/>
        </p:nvSpPr>
        <p:spPr>
          <a:xfrm>
            <a:off x="-11991" y="2355423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Cuánto se gasta </a:t>
            </a:r>
          </a:p>
        </p:txBody>
      </p:sp>
    </p:spTree>
    <p:extLst>
      <p:ext uri="{BB962C8B-B14F-4D97-AF65-F5344CB8AC3E}">
        <p14:creationId xmlns:p14="http://schemas.microsoft.com/office/powerpoint/2010/main" xmlns="" val="131675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745847E1-70DA-AB40-A077-5AD8BBE25816}"/>
              </a:ext>
            </a:extLst>
          </p:cNvPr>
          <p:cNvSpPr txBox="1"/>
          <p:nvPr/>
        </p:nvSpPr>
        <p:spPr>
          <a:xfrm>
            <a:off x="3609279" y="3108258"/>
            <a:ext cx="7687547" cy="1554619"/>
          </a:xfrm>
          <a:prstGeom prst="rect">
            <a:avLst/>
          </a:prstGeom>
          <a:noFill/>
        </p:spPr>
        <p:txBody>
          <a:bodyPr wrap="square" lIns="76544" tIns="38272" rIns="76544" bIns="38272" rtlCol="0">
            <a:spAutoFit/>
          </a:bodyPr>
          <a:lstStyle/>
          <a:p>
            <a:pPr>
              <a:spcAft>
                <a:spcPts val="1005"/>
              </a:spcAft>
            </a:pP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Aún si se realizaran los proyectos previstos de Participación Público Privada por 250.000 M, solo se alcanzaría el 3,5 % de gastos de capital como porcentaje del PBI.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3000" b="1" dirty="0"/>
                <a:t>                </a:t>
              </a:r>
              <a:r>
                <a:rPr lang="es-ES_tradnl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Gastos de capital</a:t>
              </a: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2B65C20D-E55C-FE40-81DC-92226CC3090F}"/>
              </a:ext>
            </a:extLst>
          </p:cNvPr>
          <p:cNvSpPr/>
          <p:nvPr/>
        </p:nvSpPr>
        <p:spPr>
          <a:xfrm>
            <a:off x="-11991" y="2355423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Cuánto se gasta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980D7ACE-D996-CF49-90B2-0DB5E9E3D229}"/>
              </a:ext>
            </a:extLst>
          </p:cNvPr>
          <p:cNvSpPr txBox="1"/>
          <p:nvPr/>
        </p:nvSpPr>
        <p:spPr>
          <a:xfrm>
            <a:off x="3524931" y="1589264"/>
            <a:ext cx="6262024" cy="44662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76544" tIns="38272" rIns="76544" bIns="38272" rtlCol="0">
            <a:spAutoFit/>
          </a:bodyPr>
          <a:lstStyle/>
          <a:p>
            <a:r>
              <a:rPr lang="es-ES_tradnl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_tradnl" sz="24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 de capital como porcentaje del PIB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20" name="Imagen 19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21" name="Elipse 20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xmlns="" val="396226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26E15F17-64CE-9447-BDF7-091CAE61925E}"/>
              </a:ext>
            </a:extLst>
          </p:cNvPr>
          <p:cNvSpPr/>
          <p:nvPr/>
        </p:nvSpPr>
        <p:spPr>
          <a:xfrm>
            <a:off x="0" y="3224026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En qué se gasta 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01E0F842-0315-214B-A9F5-A46B9DC9F97C}"/>
              </a:ext>
            </a:extLst>
          </p:cNvPr>
          <p:cNvSpPr txBox="1"/>
          <p:nvPr/>
        </p:nvSpPr>
        <p:spPr>
          <a:xfrm>
            <a:off x="3206495" y="1419419"/>
            <a:ext cx="6859945" cy="38506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76544" tIns="38272" rIns="76544" bIns="38272" rtlCol="0">
            <a:spAutoFit/>
          </a:bodyPr>
          <a:lstStyle/>
          <a:p>
            <a:r>
              <a:rPr lang="es-ES_tradnl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_tradnl" sz="20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 de capital por finalidad como porcentaje del PIB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B62C6248-B81C-3F48-B206-708502F711A9}"/>
              </a:ext>
            </a:extLst>
          </p:cNvPr>
          <p:cNvGrpSpPr/>
          <p:nvPr/>
        </p:nvGrpSpPr>
        <p:grpSpPr>
          <a:xfrm>
            <a:off x="2618220" y="2329548"/>
            <a:ext cx="9079795" cy="4349403"/>
            <a:chOff x="3319280" y="3521841"/>
            <a:chExt cx="9683933" cy="618481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xmlns="" id="{9C47B6B2-8CF3-9D47-B031-96B85803A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5923"/>
            <a:stretch/>
          </p:blipFill>
          <p:spPr>
            <a:xfrm>
              <a:off x="3319280" y="3521841"/>
              <a:ext cx="6364649" cy="6093358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9DDECC5C-3BEF-7E45-8AF5-22466B8AF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3668" y="7991627"/>
              <a:ext cx="2559545" cy="1715025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50CEF2C3-8DAF-BE48-91AC-5DDCE35EFAF0}"/>
                </a:ext>
              </a:extLst>
            </p:cNvPr>
            <p:cNvSpPr/>
            <p:nvPr/>
          </p:nvSpPr>
          <p:spPr>
            <a:xfrm>
              <a:off x="10709565" y="7398328"/>
              <a:ext cx="1413163" cy="526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2" name="Grupo 48">
            <a:extLst>
              <a:ext uri="{FF2B5EF4-FFF2-40B4-BE49-F238E27FC236}">
                <a16:creationId xmlns:a16="http://schemas.microsoft.com/office/drawing/2014/main" xmlns="" id="{FA71494E-13B1-C448-91D1-C8D17DACD4B5}"/>
              </a:ext>
            </a:extLst>
          </p:cNvPr>
          <p:cNvGrpSpPr/>
          <p:nvPr/>
        </p:nvGrpSpPr>
        <p:grpSpPr>
          <a:xfrm>
            <a:off x="6648702" y="1906471"/>
            <a:ext cx="4683876" cy="1738938"/>
            <a:chOff x="7617936" y="2920229"/>
            <a:chExt cx="4995525" cy="2472754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FE1C52E8-6BF0-244C-807F-6D64ED6815B2}"/>
                </a:ext>
              </a:extLst>
            </p:cNvPr>
            <p:cNvSpPr/>
            <p:nvPr/>
          </p:nvSpPr>
          <p:spPr>
            <a:xfrm>
              <a:off x="8854261" y="2920229"/>
              <a:ext cx="3759200" cy="2472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Energía, combustibles y minería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Comunicaciones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Transporte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Ecología y medio ambiente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Agricultura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Industria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Comercio, turismo y otros servicios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Seguros y finanzas</a:t>
              </a:r>
            </a:p>
          </p:txBody>
        </p:sp>
        <p:grpSp>
          <p:nvGrpSpPr>
            <p:cNvPr id="13" name="Grupo 43">
              <a:extLst>
                <a:ext uri="{FF2B5EF4-FFF2-40B4-BE49-F238E27FC236}">
                  <a16:creationId xmlns:a16="http://schemas.microsoft.com/office/drawing/2014/main" xmlns="" id="{E71377B5-78CE-BA48-A18D-88D044ECCBCF}"/>
                </a:ext>
              </a:extLst>
            </p:cNvPr>
            <p:cNvGrpSpPr/>
            <p:nvPr/>
          </p:nvGrpSpPr>
          <p:grpSpPr>
            <a:xfrm>
              <a:off x="7617936" y="3060174"/>
              <a:ext cx="1194760" cy="1885899"/>
              <a:chOff x="7617936" y="3060174"/>
              <a:chExt cx="1194760" cy="1885899"/>
            </a:xfrm>
          </p:grpSpPr>
          <p:sp>
            <p:nvSpPr>
              <p:cNvPr id="15" name="Forma libre 14">
                <a:extLst>
                  <a:ext uri="{FF2B5EF4-FFF2-40B4-BE49-F238E27FC236}">
                    <a16:creationId xmlns:a16="http://schemas.microsoft.com/office/drawing/2014/main" xmlns="" id="{00AEAEC7-05EE-E74B-95A9-90B25326EAF4}"/>
                  </a:ext>
                </a:extLst>
              </p:cNvPr>
              <p:cNvSpPr/>
              <p:nvPr/>
            </p:nvSpPr>
            <p:spPr>
              <a:xfrm rot="20499293">
                <a:off x="7617936" y="3917924"/>
                <a:ext cx="1191491" cy="389248"/>
              </a:xfrm>
              <a:custGeom>
                <a:avLst/>
                <a:gdLst>
                  <a:gd name="connsiteX0" fmla="*/ 1787236 w 1787236"/>
                  <a:gd name="connsiteY0" fmla="*/ 599047 h 834574"/>
                  <a:gd name="connsiteX1" fmla="*/ 1108364 w 1787236"/>
                  <a:gd name="connsiteY1" fmla="*/ 3301 h 834574"/>
                  <a:gd name="connsiteX2" fmla="*/ 0 w 1787236"/>
                  <a:gd name="connsiteY2" fmla="*/ 834574 h 834574"/>
                  <a:gd name="connsiteX3" fmla="*/ 0 w 1787236"/>
                  <a:gd name="connsiteY3" fmla="*/ 834574 h 83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7236" h="834574">
                    <a:moveTo>
                      <a:pt x="1787236" y="599047"/>
                    </a:moveTo>
                    <a:cubicBezTo>
                      <a:pt x="1596736" y="281547"/>
                      <a:pt x="1406237" y="-35953"/>
                      <a:pt x="1108364" y="3301"/>
                    </a:cubicBezTo>
                    <a:cubicBezTo>
                      <a:pt x="810491" y="42555"/>
                      <a:pt x="0" y="834574"/>
                      <a:pt x="0" y="834574"/>
                    </a:cubicBezTo>
                    <a:lnTo>
                      <a:pt x="0" y="834574"/>
                    </a:lnTo>
                  </a:path>
                </a:pathLst>
              </a:custGeom>
              <a:noFill/>
              <a:ln w="22225">
                <a:solidFill>
                  <a:srgbClr val="59A1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xmlns="" id="{6B1692DA-6C6B-6441-9DF3-FA5FE0C301E0}"/>
                  </a:ext>
                </a:extLst>
              </p:cNvPr>
              <p:cNvCxnSpPr/>
              <p:nvPr/>
            </p:nvCxnSpPr>
            <p:spPr>
              <a:xfrm>
                <a:off x="8812696" y="3060174"/>
                <a:ext cx="0" cy="1885899"/>
              </a:xfrm>
              <a:prstGeom prst="line">
                <a:avLst/>
              </a:prstGeom>
              <a:noFill/>
              <a:ln w="22225">
                <a:solidFill>
                  <a:srgbClr val="59A1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4" name="Grupo 49">
            <a:extLst>
              <a:ext uri="{FF2B5EF4-FFF2-40B4-BE49-F238E27FC236}">
                <a16:creationId xmlns:a16="http://schemas.microsoft.com/office/drawing/2014/main" xmlns="" id="{EDD71B65-C55B-4745-B238-67F3D23A5900}"/>
              </a:ext>
            </a:extLst>
          </p:cNvPr>
          <p:cNvGrpSpPr/>
          <p:nvPr/>
        </p:nvGrpSpPr>
        <p:grpSpPr>
          <a:xfrm>
            <a:off x="5862374" y="3509211"/>
            <a:ext cx="6682844" cy="1892826"/>
            <a:chOff x="7153365" y="5199311"/>
            <a:chExt cx="7127497" cy="2691581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xmlns="" id="{2EAFBCC1-BCD8-DB4D-B34F-4FD20712EE1C}"/>
                </a:ext>
              </a:extLst>
            </p:cNvPr>
            <p:cNvSpPr/>
            <p:nvPr/>
          </p:nvSpPr>
          <p:spPr>
            <a:xfrm>
              <a:off x="10169237" y="5199311"/>
              <a:ext cx="4111625" cy="2691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Salud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Promoción y asistencia social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Seguridad social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Educación y cultura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Ciencia y técnica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Trabajo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Vivienda y urbanismo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Agua potable y alcantarillado</a:t>
              </a:r>
            </a:p>
            <a:p>
              <a:r>
                <a:rPr lang="es-ES_tradnl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Otros servicios urbanos</a:t>
              </a:r>
            </a:p>
          </p:txBody>
        </p:sp>
        <p:grpSp>
          <p:nvGrpSpPr>
            <p:cNvPr id="17" name="Grupo 44">
              <a:extLst>
                <a:ext uri="{FF2B5EF4-FFF2-40B4-BE49-F238E27FC236}">
                  <a16:creationId xmlns:a16="http://schemas.microsoft.com/office/drawing/2014/main" xmlns="" id="{3E28F290-1C2E-0043-8CEB-B06F60CF9E9D}"/>
                </a:ext>
              </a:extLst>
            </p:cNvPr>
            <p:cNvGrpSpPr/>
            <p:nvPr/>
          </p:nvGrpSpPr>
          <p:grpSpPr>
            <a:xfrm>
              <a:off x="7153365" y="5291249"/>
              <a:ext cx="3436788" cy="2107079"/>
              <a:chOff x="5782969" y="3060174"/>
              <a:chExt cx="3436788" cy="2107079"/>
            </a:xfrm>
          </p:grpSpPr>
          <p:sp>
            <p:nvSpPr>
              <p:cNvPr id="46" name="Forma libre 45">
                <a:extLst>
                  <a:ext uri="{FF2B5EF4-FFF2-40B4-BE49-F238E27FC236}">
                    <a16:creationId xmlns:a16="http://schemas.microsoft.com/office/drawing/2014/main" xmlns="" id="{7416288F-8486-4541-94FE-190AC33EB0E5}"/>
                  </a:ext>
                </a:extLst>
              </p:cNvPr>
              <p:cNvSpPr/>
              <p:nvPr/>
            </p:nvSpPr>
            <p:spPr>
              <a:xfrm rot="19015689">
                <a:off x="5782969" y="4670452"/>
                <a:ext cx="3436788" cy="389248"/>
              </a:xfrm>
              <a:custGeom>
                <a:avLst/>
                <a:gdLst>
                  <a:gd name="connsiteX0" fmla="*/ 1787236 w 1787236"/>
                  <a:gd name="connsiteY0" fmla="*/ 599047 h 834574"/>
                  <a:gd name="connsiteX1" fmla="*/ 1108364 w 1787236"/>
                  <a:gd name="connsiteY1" fmla="*/ 3301 h 834574"/>
                  <a:gd name="connsiteX2" fmla="*/ 0 w 1787236"/>
                  <a:gd name="connsiteY2" fmla="*/ 834574 h 834574"/>
                  <a:gd name="connsiteX3" fmla="*/ 0 w 1787236"/>
                  <a:gd name="connsiteY3" fmla="*/ 834574 h 83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7236" h="834574">
                    <a:moveTo>
                      <a:pt x="1787236" y="599047"/>
                    </a:moveTo>
                    <a:cubicBezTo>
                      <a:pt x="1596736" y="281547"/>
                      <a:pt x="1406237" y="-35953"/>
                      <a:pt x="1108364" y="3301"/>
                    </a:cubicBezTo>
                    <a:cubicBezTo>
                      <a:pt x="810491" y="42555"/>
                      <a:pt x="0" y="834574"/>
                      <a:pt x="0" y="834574"/>
                    </a:cubicBezTo>
                    <a:lnTo>
                      <a:pt x="0" y="834574"/>
                    </a:lnTo>
                  </a:path>
                </a:pathLst>
              </a:custGeom>
              <a:noFill/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cxnSp>
            <p:nvCxnSpPr>
              <p:cNvPr id="47" name="Conector recto 46">
                <a:extLst>
                  <a:ext uri="{FF2B5EF4-FFF2-40B4-BE49-F238E27FC236}">
                    <a16:creationId xmlns:a16="http://schemas.microsoft.com/office/drawing/2014/main" xmlns="" id="{D2DB0EF3-F480-4C4A-A0A7-906627BBD7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2696" y="3060174"/>
                <a:ext cx="0" cy="2107079"/>
              </a:xfrm>
              <a:prstGeom prst="line">
                <a:avLst/>
              </a:prstGeom>
              <a:noFill/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30" name="Grupo 29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Gastos </a:t>
              </a:r>
              <a:r>
                <a:rPr lang="es-ES_tradnl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capital</a:t>
              </a: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xmlns="" val="269376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0349D39B-D7E5-A74B-AC65-970A0259D12A}"/>
              </a:ext>
            </a:extLst>
          </p:cNvPr>
          <p:cNvSpPr/>
          <p:nvPr/>
        </p:nvSpPr>
        <p:spPr>
          <a:xfrm>
            <a:off x="-11992" y="4092628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Dónde se gasta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1081206-2D21-C94D-8721-BDA8633994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263" t="37556"/>
          <a:stretch/>
        </p:blipFill>
        <p:spPr>
          <a:xfrm>
            <a:off x="2446502" y="2025632"/>
            <a:ext cx="8570057" cy="428583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BF8B79E-CCCE-D147-A4D4-AA02B38ECA1E}"/>
              </a:ext>
            </a:extLst>
          </p:cNvPr>
          <p:cNvSpPr txBox="1"/>
          <p:nvPr/>
        </p:nvSpPr>
        <p:spPr>
          <a:xfrm>
            <a:off x="4222556" y="1651568"/>
            <a:ext cx="5309840" cy="38506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76544" tIns="38272" rIns="76544" bIns="38272" rtlCol="0">
            <a:spAutoFit/>
          </a:bodyPr>
          <a:lstStyle/>
          <a:p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0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 de capital por ubicación geográfica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02639C46-37A5-2843-9AAD-9620E56E3806}"/>
              </a:ext>
            </a:extLst>
          </p:cNvPr>
          <p:cNvSpPr txBox="1"/>
          <p:nvPr/>
        </p:nvSpPr>
        <p:spPr>
          <a:xfrm>
            <a:off x="5985639" y="3004384"/>
            <a:ext cx="1656023" cy="38506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76544" tIns="38272" rIns="76544" bIns="38272" rtlCol="0">
            <a:spAutoFit/>
          </a:bodyPr>
          <a:lstStyle/>
          <a:p>
            <a:pPr algn="ctr"/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58290D15-4988-124B-9617-337D9A458E9A}"/>
              </a:ext>
            </a:extLst>
          </p:cNvPr>
          <p:cNvSpPr txBox="1"/>
          <p:nvPr/>
        </p:nvSpPr>
        <p:spPr>
          <a:xfrm>
            <a:off x="1977519" y="3167291"/>
            <a:ext cx="2011680" cy="385068"/>
          </a:xfrm>
          <a:prstGeom prst="rect">
            <a:avLst/>
          </a:prstGeom>
          <a:solidFill>
            <a:srgbClr val="664D02"/>
          </a:solidFill>
        </p:spPr>
        <p:txBody>
          <a:bodyPr wrap="square" lIns="76544" tIns="38272" rIns="76544" bIns="38272" rtlCol="0">
            <a:spAutoFit/>
          </a:bodyPr>
          <a:lstStyle/>
          <a:p>
            <a:pPr algn="ctr"/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PROV. BS. AS.</a:t>
            </a:r>
          </a:p>
        </p:txBody>
      </p:sp>
      <p:sp>
        <p:nvSpPr>
          <p:cNvPr id="14" name="CuadroTexto 22">
            <a:extLst>
              <a:ext uri="{FF2B5EF4-FFF2-40B4-BE49-F238E27FC236}">
                <a16:creationId xmlns:a16="http://schemas.microsoft.com/office/drawing/2014/main" xmlns="" id="{FF024263-46DC-5744-8DF4-B4F4B4BEBCD5}"/>
              </a:ext>
            </a:extLst>
          </p:cNvPr>
          <p:cNvSpPr txBox="1"/>
          <p:nvPr/>
        </p:nvSpPr>
        <p:spPr>
          <a:xfrm>
            <a:off x="6989377" y="3634478"/>
            <a:ext cx="2249924" cy="35429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76544" tIns="38272" rIns="76544" bIns="38272" rtlCol="0">
            <a:spAutoFit/>
          </a:bodyPr>
          <a:lstStyle/>
          <a:p>
            <a:pPr algn="ctr"/>
            <a:r>
              <a:rPr lang="es-A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INTERPROVINCIAL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Gastos </a:t>
              </a:r>
              <a:r>
                <a:rPr lang="es-ES_tradnl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capital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23" name="Imagen 22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24" name="Elipse 23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xmlns="" val="152398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BF8B79E-CCCE-D147-A4D4-AA02B38ECA1E}"/>
              </a:ext>
            </a:extLst>
          </p:cNvPr>
          <p:cNvSpPr txBox="1"/>
          <p:nvPr/>
        </p:nvSpPr>
        <p:spPr>
          <a:xfrm>
            <a:off x="3631784" y="1600056"/>
            <a:ext cx="5309840" cy="38506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76544" tIns="38272" rIns="76544" bIns="38272" rtlCol="0">
            <a:spAutoFit/>
          </a:bodyPr>
          <a:lstStyle/>
          <a:p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0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 de capital por ubicación geográfica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2E4FD62-4052-2243-A26C-D69467A6393F}"/>
              </a:ext>
            </a:extLst>
          </p:cNvPr>
          <p:cNvSpPr/>
          <p:nvPr/>
        </p:nvSpPr>
        <p:spPr>
          <a:xfrm>
            <a:off x="3515502" y="3460476"/>
            <a:ext cx="7002465" cy="2129135"/>
          </a:xfrm>
          <a:prstGeom prst="rect">
            <a:avLst/>
          </a:prstGeom>
        </p:spPr>
        <p:txBody>
          <a:bodyPr wrap="square" lIns="76544" tIns="38272" rIns="76544" bIns="38272">
            <a:spAutoFit/>
          </a:bodyPr>
          <a:lstStyle/>
          <a:p>
            <a:pPr marL="287042" indent="-287042">
              <a:spcAft>
                <a:spcPts val="1005"/>
              </a:spcAft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 de Buenos Aires: </a:t>
            </a:r>
            <a:r>
              <a:rPr lang="es-A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</a:p>
          <a:p>
            <a:pPr marL="287042" indent="-287042">
              <a:spcAft>
                <a:spcPts val="1005"/>
              </a:spcAft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Provincias de Santa Fe: </a:t>
            </a:r>
            <a:r>
              <a:rPr lang="es-A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  <a:p>
            <a:pPr marL="287042" indent="-287042">
              <a:spcAft>
                <a:spcPts val="1005"/>
              </a:spcAft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Río Negro: </a:t>
            </a:r>
            <a:r>
              <a:rPr lang="es-A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</a:p>
          <a:p>
            <a:pPr marL="287042" indent="-287042">
              <a:spcAft>
                <a:spcPts val="1005"/>
              </a:spcAft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Córdoba: </a:t>
            </a:r>
            <a:r>
              <a:rPr lang="es-A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  <a:p>
            <a:pPr marL="287042" indent="-287042">
              <a:spcAft>
                <a:spcPts val="1005"/>
              </a:spcAft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CABA: </a:t>
            </a:r>
            <a:r>
              <a:rPr lang="es-A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4,8%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C59FC30-904F-A140-A9A5-039F3805E795}"/>
              </a:ext>
            </a:extLst>
          </p:cNvPr>
          <p:cNvSpPr/>
          <p:nvPr/>
        </p:nvSpPr>
        <p:spPr>
          <a:xfrm>
            <a:off x="3497064" y="2632623"/>
            <a:ext cx="7457124" cy="815955"/>
          </a:xfrm>
          <a:prstGeom prst="rect">
            <a:avLst/>
          </a:prstGeom>
        </p:spPr>
        <p:txBody>
          <a:bodyPr wrap="square" lIns="76544" tIns="38272" rIns="76544" bIns="38272">
            <a:spAutoFit/>
          </a:bodyPr>
          <a:lstStyle/>
          <a:p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2018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los principales proyectos de inversión pública ($50.000 M) se concentran en: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Gastos </a:t>
              </a:r>
              <a:r>
                <a:rPr lang="es-ES_tradnl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capital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0349D39B-D7E5-A74B-AC65-970A0259D12A}"/>
              </a:ext>
            </a:extLst>
          </p:cNvPr>
          <p:cNvSpPr/>
          <p:nvPr/>
        </p:nvSpPr>
        <p:spPr>
          <a:xfrm>
            <a:off x="-11992" y="4092628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Dónde se gasta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7" name="Imagen 16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8" name="Elipse 17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xmlns="" val="66982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C141598-EE28-5747-863A-0B11201B6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839"/>
          <a:stretch/>
        </p:blipFill>
        <p:spPr>
          <a:xfrm>
            <a:off x="2370331" y="2119412"/>
            <a:ext cx="9317029" cy="4566562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5E27F589-D704-8E4B-9C5B-F0BE55B4A565}"/>
              </a:ext>
            </a:extLst>
          </p:cNvPr>
          <p:cNvSpPr/>
          <p:nvPr/>
        </p:nvSpPr>
        <p:spPr>
          <a:xfrm>
            <a:off x="5960301" y="2066967"/>
            <a:ext cx="4413277" cy="4619006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44" tIns="38272" rIns="76544" bIns="38272" rtlCol="0" anchor="ctr"/>
          <a:lstStyle/>
          <a:p>
            <a:pPr algn="ctr"/>
            <a:endParaRPr lang="es-A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EB76337-9A1A-EF4F-9608-AB800E662B4A}"/>
              </a:ext>
            </a:extLst>
          </p:cNvPr>
          <p:cNvSpPr txBox="1"/>
          <p:nvPr/>
        </p:nvSpPr>
        <p:spPr>
          <a:xfrm>
            <a:off x="4351981" y="1510901"/>
            <a:ext cx="5454239" cy="38506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76544" tIns="38272" rIns="76544" bIns="38272" rtlCol="0">
            <a:spAutoFit/>
          </a:bodyPr>
          <a:lstStyle/>
          <a:p>
            <a:r>
              <a:rPr lang="es-ES_tradnl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 de capital por jurisdicción de la APN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F1055A5-A234-224A-A4E6-B8405C2F644A}"/>
              </a:ext>
            </a:extLst>
          </p:cNvPr>
          <p:cNvSpPr txBox="1"/>
          <p:nvPr/>
        </p:nvSpPr>
        <p:spPr>
          <a:xfrm>
            <a:off x="7557992" y="2532134"/>
            <a:ext cx="2806366" cy="631289"/>
          </a:xfrm>
          <a:prstGeom prst="rect">
            <a:avLst/>
          </a:prstGeom>
          <a:solidFill>
            <a:srgbClr val="C00000"/>
          </a:solidFill>
        </p:spPr>
        <p:txBody>
          <a:bodyPr wrap="square" lIns="76544" tIns="38272" rIns="76544" bIns="38272" rtlCol="0">
            <a:spAutoFit/>
          </a:bodyPr>
          <a:lstStyle/>
          <a:p>
            <a:pPr algn="ctr"/>
            <a:r>
              <a:rPr lang="es-A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Planificación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5791EE11-FCDF-2344-BADD-96ECB70678C6}"/>
              </a:ext>
            </a:extLst>
          </p:cNvPr>
          <p:cNvSpPr txBox="1"/>
          <p:nvPr/>
        </p:nvSpPr>
        <p:spPr>
          <a:xfrm>
            <a:off x="5988272" y="4799587"/>
            <a:ext cx="2737083" cy="6312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76544" tIns="38272" rIns="76544" bIns="38272" rtlCol="0">
            <a:spAutoFit/>
          </a:bodyPr>
          <a:lstStyle/>
          <a:p>
            <a:pPr algn="ctr"/>
            <a:r>
              <a:rPr lang="es-A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Obligaciones a/c Tesoro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Gastos </a:t>
              </a:r>
              <a:r>
                <a:rPr lang="es-ES_tradnl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capital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223E0E1B-63B3-DB41-8FDC-4F3385AEFB47}"/>
              </a:ext>
            </a:extLst>
          </p:cNvPr>
          <p:cNvSpPr/>
          <p:nvPr/>
        </p:nvSpPr>
        <p:spPr>
          <a:xfrm>
            <a:off x="-11992" y="4966362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Quiénes gastan</a:t>
            </a:r>
          </a:p>
        </p:txBody>
      </p:sp>
    </p:spTree>
    <p:extLst>
      <p:ext uri="{BB962C8B-B14F-4D97-AF65-F5344CB8AC3E}">
        <p14:creationId xmlns:p14="http://schemas.microsoft.com/office/powerpoint/2010/main" xmlns="" val="162646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241" y="529005"/>
            <a:ext cx="5314536" cy="1325563"/>
          </a:xfrm>
        </p:spPr>
        <p:txBody>
          <a:bodyPr>
            <a:noAutofit/>
          </a:bodyPr>
          <a:lstStyle/>
          <a:p>
            <a:r>
              <a:rPr lang="es-AR" sz="4800" dirty="0">
                <a:latin typeface="Arial Black" panose="020B0A04020102020204" pitchFamily="34" charset="0"/>
              </a:rPr>
              <a:t>¿Qué </a:t>
            </a:r>
            <a:r>
              <a:rPr lang="es-AR" sz="4800" dirty="0" smtClean="0">
                <a:latin typeface="Arial Black" panose="020B0A04020102020204" pitchFamily="34" charset="0"/>
              </a:rPr>
              <a:t>o</a:t>
            </a:r>
            <a:r>
              <a:rPr lang="es-AR" sz="4800" dirty="0" smtClean="0">
                <a:latin typeface="Arial Black" panose="020B0A04020102020204" pitchFamily="34" charset="0"/>
              </a:rPr>
              <a:t>bservamos?</a:t>
            </a:r>
            <a:endParaRPr lang="es-AR" sz="4800" dirty="0">
              <a:latin typeface="Arial Black" panose="020B0A04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2172108"/>
            <a:ext cx="6865434" cy="3324333"/>
          </a:xfrm>
        </p:spPr>
        <p:txBody>
          <a:bodyPr anchor="t">
            <a:noAutofit/>
          </a:bodyPr>
          <a:lstStyle/>
          <a:p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Transferencias a provincias</a:t>
            </a:r>
          </a:p>
          <a:p>
            <a:pPr>
              <a:buNone/>
            </a:pPr>
            <a:endParaRPr lang="es-A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Evolución del Presupuesto Nacional</a:t>
            </a:r>
          </a:p>
          <a:p>
            <a:endParaRPr lang="es-A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Programa de Participación Público Privada</a:t>
            </a:r>
          </a:p>
          <a:p>
            <a:endParaRPr lang="es-A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Organización administrativa y empleo público</a:t>
            </a:r>
          </a:p>
          <a:p>
            <a:endParaRPr lang="es-A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Gobierno Abierto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4 Marcador de contenido" descr="logo Observatorio.jpg"/>
          <p:cNvPicPr>
            <a:picLocks noChangeAspect="1"/>
          </p:cNvPicPr>
          <p:nvPr/>
        </p:nvPicPr>
        <p:blipFill rotWithShape="1">
          <a:blip r:embed="rId2" cstate="print"/>
          <a:srcRect t="18572" r="-2" b="18298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9293113" y="1"/>
            <a:ext cx="2576917" cy="792319"/>
          </a:xfrm>
          <a:prstGeom prst="rect">
            <a:avLst/>
          </a:prstGeom>
        </p:spPr>
        <p:txBody>
          <a:bodyPr vert="horz" lIns="76544" tIns="38272" rIns="76544" bIns="38272" rtlCol="0" anchor="ctr">
            <a:normAutofit fontScale="85000" lnSpcReduction="20000"/>
          </a:bodyPr>
          <a:lstStyle>
            <a:lvl1pPr algn="l" defTabSz="1300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1005"/>
              </a:spcBef>
            </a:pPr>
            <a:r>
              <a:rPr lang="es-ES_tradnl" sz="9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9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13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Dimensión 2: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b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s-ES_trad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 </a:t>
            </a:r>
            <a:br>
              <a:rPr lang="es-ES_trad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Presupuestario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223E0E1B-63B3-DB41-8FDC-4F3385AEFB47}"/>
              </a:ext>
            </a:extLst>
          </p:cNvPr>
          <p:cNvSpPr/>
          <p:nvPr/>
        </p:nvSpPr>
        <p:spPr>
          <a:xfrm>
            <a:off x="-11992" y="4966362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Quiénes gastan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1C80211B-7376-A24C-B4B4-9A9E28FB9C40}"/>
              </a:ext>
            </a:extLst>
          </p:cNvPr>
          <p:cNvSpPr txBox="1"/>
          <p:nvPr/>
        </p:nvSpPr>
        <p:spPr>
          <a:xfrm>
            <a:off x="3215142" y="2744585"/>
            <a:ext cx="8165417" cy="692845"/>
          </a:xfrm>
          <a:prstGeom prst="rect">
            <a:avLst/>
          </a:prstGeom>
          <a:noFill/>
        </p:spPr>
        <p:txBody>
          <a:bodyPr wrap="square" lIns="76544" tIns="38272" rIns="76544" bIns="3827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 a 2003-2015 se observa una dispersión del gasto de capital en diversas instituciones de la APN.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69EF173A-55A1-7E40-8EF9-014EDDEEB935}"/>
              </a:ext>
            </a:extLst>
          </p:cNvPr>
          <p:cNvSpPr txBox="1"/>
          <p:nvPr/>
        </p:nvSpPr>
        <p:spPr>
          <a:xfrm>
            <a:off x="3184662" y="3659958"/>
            <a:ext cx="8165417" cy="1000621"/>
          </a:xfrm>
          <a:prstGeom prst="rect">
            <a:avLst/>
          </a:prstGeom>
          <a:noFill/>
        </p:spPr>
        <p:txBody>
          <a:bodyPr wrap="square" lIns="76544" tIns="38272" rIns="76544" bIns="3827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el 2003-2015 el gasto de capital se concentra en el Ministerio de Planificación Federal y, en menor medida, en Obligaciones a Cargo del Tesoro.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B637D91A-3CD0-DF4D-B5E3-724C129D9EF1}"/>
              </a:ext>
            </a:extLst>
          </p:cNvPr>
          <p:cNvSpPr txBox="1"/>
          <p:nvPr/>
        </p:nvSpPr>
        <p:spPr>
          <a:xfrm>
            <a:off x="3199902" y="4882808"/>
            <a:ext cx="8165417" cy="385068"/>
          </a:xfrm>
          <a:prstGeom prst="rect">
            <a:avLst/>
          </a:prstGeom>
          <a:noFill/>
        </p:spPr>
        <p:txBody>
          <a:bodyPr wrap="square" lIns="76544" tIns="38272" rIns="76544" bIns="3827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2016-2017: Indicios de regreso de la dispersión institucional.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155A939B-9EEA-E944-A8E6-1178D82DE7CB}"/>
              </a:ext>
            </a:extLst>
          </p:cNvPr>
          <p:cNvSpPr txBox="1"/>
          <p:nvPr/>
        </p:nvSpPr>
        <p:spPr>
          <a:xfrm>
            <a:off x="3916813" y="2098624"/>
            <a:ext cx="225115" cy="38506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76544" tIns="38272" rIns="76544" bIns="38272" rtlCol="0">
            <a:spAutoFit/>
          </a:bodyPr>
          <a:lstStyle/>
          <a:p>
            <a:r>
              <a:rPr lang="es-ES_tradnl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sz="2400" b="1" dirty="0">
              <a:solidFill>
                <a:srgbClr val="172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Gastos </a:t>
              </a:r>
              <a:r>
                <a:rPr lang="es-ES_tradnl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capital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3842962" y="1677267"/>
            <a:ext cx="6738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instituciones concentran el gasto de capital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26" name="Imagen 25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31" name="Elipse 30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0859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223E0E1B-63B3-DB41-8FDC-4F3385AEFB47}"/>
              </a:ext>
            </a:extLst>
          </p:cNvPr>
          <p:cNvSpPr/>
          <p:nvPr/>
        </p:nvSpPr>
        <p:spPr>
          <a:xfrm>
            <a:off x="-11992" y="4956618"/>
            <a:ext cx="2429255" cy="67276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627" tIns="39176" rIns="76544" bIns="38272" rtlCol="0" anchor="ctr"/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Quiénes gastan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EB76337-9A1A-EF4F-9608-AB800E662B4A}"/>
              </a:ext>
            </a:extLst>
          </p:cNvPr>
          <p:cNvSpPr txBox="1"/>
          <p:nvPr/>
        </p:nvSpPr>
        <p:spPr>
          <a:xfrm>
            <a:off x="4515703" y="1539096"/>
            <a:ext cx="5454239" cy="38506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76544" tIns="38272" rIns="76544" bIns="38272" rtlCol="0">
            <a:spAutoFit/>
          </a:bodyPr>
          <a:lstStyle/>
          <a:p>
            <a:r>
              <a:rPr lang="es-ES_tradnl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 de capital por jurisdicción de la APN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7AE43EB-FDB0-884E-B636-F7DCCFED01B1}"/>
              </a:ext>
            </a:extLst>
          </p:cNvPr>
          <p:cNvSpPr/>
          <p:nvPr/>
        </p:nvSpPr>
        <p:spPr>
          <a:xfrm>
            <a:off x="2825942" y="2336416"/>
            <a:ext cx="7447687" cy="692845"/>
          </a:xfrm>
          <a:prstGeom prst="rect">
            <a:avLst/>
          </a:prstGeom>
        </p:spPr>
        <p:txBody>
          <a:bodyPr wrap="square" lIns="76544" tIns="38272" rIns="76544" bIns="38272">
            <a:spAutoFit/>
          </a:bodyPr>
          <a:lstStyle/>
          <a:p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</a:t>
            </a:r>
            <a:r>
              <a:rPr lang="es-A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2018</a:t>
            </a: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los principales proyectos de inversión pública ($50.000 M) se concentran en: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D577BB0-1862-AF49-9C80-7319EBC6DC2E}"/>
              </a:ext>
            </a:extLst>
          </p:cNvPr>
          <p:cNvSpPr txBox="1"/>
          <p:nvPr/>
        </p:nvSpPr>
        <p:spPr>
          <a:xfrm>
            <a:off x="2825942" y="3441513"/>
            <a:ext cx="7735504" cy="2534374"/>
          </a:xfrm>
          <a:prstGeom prst="rect">
            <a:avLst/>
          </a:prstGeom>
          <a:noFill/>
        </p:spPr>
        <p:txBody>
          <a:bodyPr wrap="none" lIns="76544" tIns="38272" rIns="76544" bIns="38272" rtlCol="0">
            <a:spAutoFit/>
          </a:bodyPr>
          <a:lstStyle/>
          <a:p>
            <a:pPr marL="287042" indent="-287042">
              <a:spcAft>
                <a:spcPts val="1005"/>
              </a:spcAft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Transporte: </a:t>
            </a:r>
            <a:r>
              <a:rPr lang="es-A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</a:p>
          <a:p>
            <a:pPr marL="287042" indent="-287042">
              <a:spcAft>
                <a:spcPts val="1005"/>
              </a:spcAft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Educación: </a:t>
            </a:r>
            <a:r>
              <a:rPr lang="es-A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4,6%</a:t>
            </a:r>
          </a:p>
          <a:p>
            <a:pPr marL="287042" indent="-287042">
              <a:spcAft>
                <a:spcPts val="1005"/>
              </a:spcAft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Energía y Minería: </a:t>
            </a:r>
            <a:r>
              <a:rPr lang="es-A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4,4%</a:t>
            </a:r>
          </a:p>
          <a:p>
            <a:pPr marL="287042" indent="-287042">
              <a:spcAft>
                <a:spcPts val="1005"/>
              </a:spcAft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Ciencia, Tecnología e Innovación Productiva: </a:t>
            </a:r>
            <a:r>
              <a:rPr lang="es-A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4,2%</a:t>
            </a:r>
          </a:p>
          <a:p>
            <a:pPr marL="287042" indent="-287042">
              <a:spcAft>
                <a:spcPts val="1005"/>
              </a:spcAft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Interior, Obras Públicas y Vivienda: </a:t>
            </a:r>
            <a:r>
              <a:rPr lang="es-A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 </a:t>
            </a: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1005"/>
              </a:spcAft>
            </a:pP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Gastos </a:t>
              </a:r>
              <a:r>
                <a:rPr lang="es-ES_tradnl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capital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4" name="Imagen 13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633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715956" y="2661114"/>
            <a:ext cx="6473952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AR" sz="5300" dirty="0">
                <a:solidFill>
                  <a:schemeClr val="bg1"/>
                </a:solidFill>
                <a:latin typeface="Arial Black" panose="020B0A04020102020204" pitchFamily="34" charset="0"/>
              </a:rPr>
              <a:t>Participación Público Privada</a:t>
            </a:r>
            <a:endParaRPr lang="es-AR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4 Marcador de contenido" descr="logo Observatorio.jpg"/>
          <p:cNvPicPr>
            <a:picLocks noChangeAspect="1"/>
          </p:cNvPicPr>
          <p:nvPr/>
        </p:nvPicPr>
        <p:blipFill rotWithShape="1">
          <a:blip r:embed="rId2" cstate="print"/>
          <a:srcRect t="15557" r="1" b="15285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ln w="15240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xmlns="" val="122954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262607" y="232205"/>
            <a:ext cx="519193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es-ES_tradnl" sz="36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sz="36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sz="3600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027649" y="1788572"/>
            <a:ext cx="101367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 que, al ser financiadas por empresas privadas, no figuran como gasto en el presupuesto.</a:t>
            </a:r>
          </a:p>
          <a:p>
            <a:pPr algn="r">
              <a:buFont typeface="Arial" pitchFamily="34" charset="0"/>
              <a:buChar char="•"/>
            </a:pPr>
            <a:endParaRPr lang="es-A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Font typeface="Arial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instrumentos de pago son títulos emitidos por fideicomisos, por lo que no se consideran deuda pública.</a:t>
            </a:r>
          </a:p>
          <a:p>
            <a:pPr algn="r">
              <a:buFont typeface="Arial" pitchFamily="34" charset="0"/>
              <a:buChar char="•"/>
            </a:pPr>
            <a:endParaRPr lang="es-A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Font typeface="Arial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fijan el precio de las obras, mucho más alto.</a:t>
            </a:r>
          </a:p>
          <a:p>
            <a:pPr algn="r">
              <a:buFont typeface="Arial" pitchFamily="34" charset="0"/>
              <a:buChar char="•"/>
            </a:pPr>
            <a:endParaRPr lang="es-A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Font typeface="Arial" pitchFamily="34" charset="0"/>
              <a:buChar char="•"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Posibilidad de renegociación de los contratos, transfiriendo al gobierno los riesgos del financiamiento.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Participación Público Privada</a:t>
              </a:r>
              <a:endParaRPr lang="es-ES_trad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1" name="Imagen 10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72360" y="1815115"/>
            <a:ext cx="9816662" cy="4351338"/>
          </a:xfrm>
        </p:spPr>
        <p:txBody>
          <a:bodyPr>
            <a:normAutofit/>
          </a:bodyPr>
          <a:lstStyle/>
          <a:p>
            <a:pPr algn="r"/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la competencia por costos de transacción y complejidad del proceso, limitando el número de empresas participantes. </a:t>
            </a:r>
          </a:p>
          <a:p>
            <a:pPr algn="r"/>
            <a:endParaRPr lang="es-A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Usuarios finales: pagan más por los servicios.</a:t>
            </a:r>
          </a:p>
          <a:p>
            <a:pPr algn="r">
              <a:buNone/>
            </a:pPr>
            <a:endParaRPr lang="es-A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Gobiernos posteriores atados a compromisos previos </a:t>
            </a:r>
          </a:p>
          <a:p>
            <a:pPr algn="r">
              <a:spcBef>
                <a:spcPts val="0"/>
              </a:spcBef>
              <a:buNone/>
            </a:pPr>
            <a:r>
              <a:rPr lang="es-A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el Estado y el sector privado: gobiernos “capturados” por negocios empresarios</a:t>
            </a:r>
            <a:r>
              <a:rPr lang="es-AR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0" y="-141"/>
            <a:ext cx="12192000" cy="1213818"/>
            <a:chOff x="0" y="-141"/>
            <a:chExt cx="12192000" cy="1213818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ES_trad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Participación Público Privada</a:t>
              </a:r>
              <a:endParaRPr lang="es-ES_trad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81AA8822-85FE-430F-A90B-0F890F8C7007}"/>
                </a:ext>
              </a:extLst>
            </p:cNvPr>
            <p:cNvSpPr/>
            <p:nvPr/>
          </p:nvSpPr>
          <p:spPr>
            <a:xfrm>
              <a:off x="0" y="1060716"/>
              <a:ext cx="12192000" cy="152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2" name="Imagen 11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621949"/>
              </p:ext>
            </p:extLst>
          </p:nvPr>
        </p:nvGraphicFramePr>
        <p:xfrm>
          <a:off x="1690752" y="1375667"/>
          <a:ext cx="8810495" cy="4869603"/>
        </p:xfrm>
        <a:graphic>
          <a:graphicData uri="http://schemas.openxmlformats.org/drawingml/2006/table">
            <a:tbl>
              <a:tblPr/>
              <a:tblGrid>
                <a:gridCol w="40368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6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70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700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7386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PROYECTOS PPP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$ a pagar en 2018 y 2019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$ a pagar en el 2020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$ a pagar desde 2021 hasta 2034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533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Ministerio de Justicia y Derechos Humanos - Cárceles, 3 proyectos- </a:t>
                      </a:r>
                      <a:r>
                        <a:rPr lang="es-ES_tradnl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Pcia</a:t>
                      </a:r>
                      <a:r>
                        <a:rPr lang="es-ES_tradn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 de Bs As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87.655.811.179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33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Ministerio del Interior - Hospitales - 6 en </a:t>
                      </a:r>
                      <a:r>
                        <a:rPr lang="es-ES_tradnl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Pcia</a:t>
                      </a:r>
                      <a:r>
                        <a:rPr lang="es-ES_tradn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 de Buenos Aires y 1 en Neuquén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48.320.567.916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8482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Ministerio de Transporte - Rutas y Autopistas - 29 proyectos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43.614.253.820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655.445.923.680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146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Ministerio de Energía y Minería - 9 proyectos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182.214.560.633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146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Ministerio del Interior - Viviendas 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115.048.971.229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9802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Ministerio del Interior - Programa 73 Recursos Hídricos (40 proyectos)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700.689.913.192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8482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Ministerio de Transporte - RER /Trenes (8 proyectos)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343.180.989.161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7975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Ministerio de Ambiente y Desarrollo Sustentable 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8.441.058.078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2146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TOTAL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43.614.253.820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2.140.997.795.068</a:t>
                      </a:r>
                    </a:p>
                  </a:txBody>
                  <a:tcPr marL="11505" marR="11505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0" y="-141"/>
            <a:ext cx="12192000" cy="1240362"/>
            <a:chOff x="0" y="-141"/>
            <a:chExt cx="12192000" cy="124036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Proyectos PPP autorizados - Ley de Presupuesto 2018</a:t>
              </a:r>
            </a:p>
            <a:p>
              <a:pPr algn="ctr"/>
              <a:r>
                <a:rPr lang="es-A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Mayo 2018</a:t>
              </a:r>
            </a:p>
          </p:txBody>
        </p:sp>
        <p:sp>
          <p:nvSpPr>
            <p:cNvPr id="2" name="Rectángulo 1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3702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657876"/>
              </p:ext>
            </p:extLst>
          </p:nvPr>
        </p:nvGraphicFramePr>
        <p:xfrm>
          <a:off x="923043" y="1820179"/>
          <a:ext cx="9658528" cy="35320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0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79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702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7217"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/>
                        <a:t>Monto</a:t>
                      </a: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/>
                        <a:t>Estado de Avance</a:t>
                      </a: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5946">
                <a:tc>
                  <a:txBody>
                    <a:bodyPr/>
                    <a:lstStyle/>
                    <a:p>
                      <a:r>
                        <a:rPr lang="es-ES_tradnl" sz="1800" b="1" kern="1200" dirty="0">
                          <a:solidFill>
                            <a:schemeClr val="bg1"/>
                          </a:solidFill>
                          <a:effectLst/>
                        </a:rPr>
                        <a:t>Red</a:t>
                      </a:r>
                      <a:r>
                        <a:rPr lang="es-ES_tradnl" sz="1800" b="1" kern="1200" baseline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ES_tradnl" sz="1800" b="1" kern="1200" dirty="0">
                          <a:solidFill>
                            <a:schemeClr val="bg1"/>
                          </a:solidFill>
                          <a:effectLst/>
                        </a:rPr>
                        <a:t>Autopistas y Rutas Seguras Etapa 1</a:t>
                      </a:r>
                    </a:p>
                    <a:p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U$ 6.000 M</a:t>
                      </a:r>
                    </a:p>
                    <a:p>
                      <a:pPr algn="ctr"/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  <a:p>
                      <a:pPr algn="ctr"/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U$</a:t>
                      </a:r>
                      <a:r>
                        <a:rPr lang="es-ES_tradnl" sz="1800" b="1" baseline="0" dirty="0">
                          <a:solidFill>
                            <a:schemeClr val="bg1"/>
                          </a:solidFill>
                        </a:rPr>
                        <a:t> 2.000 M</a:t>
                      </a:r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32 ofertas de 10 consorcios</a:t>
                      </a: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5946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bg1"/>
                          </a:solidFill>
                          <a:effectLst/>
                        </a:rPr>
                        <a:t>Red de Expresos Regionales - </a:t>
                      </a:r>
                      <a:r>
                        <a:rPr lang="es-ES_tradnl" sz="1800" b="1" kern="1200" dirty="0">
                          <a:solidFill>
                            <a:schemeClr val="bg1"/>
                          </a:solidFill>
                          <a:effectLst/>
                        </a:rPr>
                        <a:t>Etapa 1  </a:t>
                      </a:r>
                    </a:p>
                    <a:p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U$ 1.069 M</a:t>
                      </a: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Contrato</a:t>
                      </a: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3042">
                <a:tc>
                  <a:txBody>
                    <a:bodyPr/>
                    <a:lstStyle/>
                    <a:p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Eficiencia </a:t>
                      </a:r>
                      <a:r>
                        <a:rPr lang="es-ES_tradnl" sz="1800" b="1" dirty="0" err="1">
                          <a:solidFill>
                            <a:schemeClr val="bg1"/>
                          </a:solidFill>
                        </a:rPr>
                        <a:t>Energ</a:t>
                      </a:r>
                      <a:r>
                        <a:rPr lang="es-ES" sz="1800" b="1" dirty="0">
                          <a:solidFill>
                            <a:schemeClr val="bg1"/>
                          </a:solidFill>
                        </a:rPr>
                        <a:t>ética en Espacios Públicos</a:t>
                      </a:r>
                      <a:r>
                        <a:rPr lang="es-E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mr-IN" sz="1800" b="1" baseline="0" dirty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es-ES" sz="1800" b="1" baseline="0" dirty="0">
                          <a:solidFill>
                            <a:schemeClr val="bg1"/>
                          </a:solidFill>
                        </a:rPr>
                        <a:t> Etapa 1</a:t>
                      </a:r>
                    </a:p>
                    <a:p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_tradnl" sz="1800" b="1">
                          <a:solidFill>
                            <a:schemeClr val="bg1"/>
                          </a:solidFill>
                        </a:rPr>
                        <a:t>$ </a:t>
                      </a:r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50.000</a:t>
                      </a:r>
                      <a:r>
                        <a:rPr lang="es-ES_tradnl" sz="1800" b="1" baseline="0" dirty="0">
                          <a:solidFill>
                            <a:schemeClr val="bg1"/>
                          </a:solidFill>
                        </a:rPr>
                        <a:t> M</a:t>
                      </a:r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En proceso de </a:t>
                      </a:r>
                      <a:r>
                        <a:rPr lang="es-ES_tradnl" sz="1800" b="1" dirty="0" err="1">
                          <a:solidFill>
                            <a:schemeClr val="bg1"/>
                          </a:solidFill>
                        </a:rPr>
                        <a:t>licitaci</a:t>
                      </a:r>
                      <a:r>
                        <a:rPr lang="es-ES" sz="1800" b="1" dirty="0" err="1">
                          <a:solidFill>
                            <a:schemeClr val="bg1"/>
                          </a:solidFill>
                        </a:rPr>
                        <a:t>ón</a:t>
                      </a:r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0129">
                <a:tc>
                  <a:txBody>
                    <a:bodyPr/>
                    <a:lstStyle/>
                    <a:p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Red de </a:t>
                      </a:r>
                      <a:r>
                        <a:rPr lang="es-ES_tradnl" sz="1800" b="1" dirty="0" err="1">
                          <a:solidFill>
                            <a:schemeClr val="bg1"/>
                          </a:solidFill>
                        </a:rPr>
                        <a:t>Transmisi</a:t>
                      </a:r>
                      <a:r>
                        <a:rPr lang="es-ES" sz="1800" b="1" dirty="0" err="1">
                          <a:solidFill>
                            <a:schemeClr val="bg1"/>
                          </a:solidFill>
                        </a:rPr>
                        <a:t>ón</a:t>
                      </a:r>
                      <a:r>
                        <a:rPr lang="es-ES" sz="1800" b="1" dirty="0">
                          <a:solidFill>
                            <a:schemeClr val="bg1"/>
                          </a:solidFill>
                        </a:rPr>
                        <a:t> Eléctrica </a:t>
                      </a:r>
                      <a:r>
                        <a:rPr lang="mr-IN" sz="1800" b="1" dirty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es-ES" sz="1800" b="1" dirty="0">
                          <a:solidFill>
                            <a:schemeClr val="bg1"/>
                          </a:solidFill>
                        </a:rPr>
                        <a:t> Etapa 1</a:t>
                      </a:r>
                    </a:p>
                    <a:p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     U$</a:t>
                      </a:r>
                      <a:r>
                        <a:rPr lang="es-ES_tradnl" sz="1800" b="1" baseline="0" dirty="0">
                          <a:solidFill>
                            <a:schemeClr val="bg1"/>
                          </a:solidFill>
                        </a:rPr>
                        <a:t> 1.000 M</a:t>
                      </a:r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s-ES_tradnl" sz="1800" b="1" dirty="0">
                          <a:solidFill>
                            <a:schemeClr val="bg1"/>
                          </a:solidFill>
                        </a:rPr>
                        <a:t>Información</a:t>
                      </a:r>
                      <a:r>
                        <a:rPr lang="es-ES" sz="1800" b="1" dirty="0">
                          <a:solidFill>
                            <a:schemeClr val="bg1"/>
                          </a:solidFill>
                        </a:rPr>
                        <a:t> preliminar</a:t>
                      </a:r>
                      <a:endParaRPr lang="es-ES_trad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85735" marR="85735" marT="32152" marB="321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923043" y="5602013"/>
            <a:ext cx="9541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A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obras previstas en presupuesto 2018 que se han desfinanciado a partir del ajuste están migrando al formato PPP.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0" y="-141"/>
            <a:ext cx="12192000" cy="1240362"/>
            <a:chOff x="0" y="-141"/>
            <a:chExt cx="12192000" cy="1240362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Contratos </a:t>
              </a:r>
              <a:r>
                <a:rPr lang="es-A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PPP </a:t>
              </a:r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marcha</a:t>
              </a:r>
              <a:endParaRPr lang="es-A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A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Mayo 2018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0" name="Imagen 9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5269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757997" y="2025659"/>
            <a:ext cx="6695186" cy="2455005"/>
          </a:xfrm>
        </p:spPr>
        <p:txBody>
          <a:bodyPr>
            <a:noAutofit/>
          </a:bodyPr>
          <a:lstStyle/>
          <a:p>
            <a:pPr algn="r"/>
            <a:r>
              <a:rPr lang="es-AR" sz="4800" dirty="0">
                <a:solidFill>
                  <a:schemeClr val="bg1"/>
                </a:solidFill>
                <a:latin typeface="Arial Black" panose="020B0A04020102020204" pitchFamily="34" charset="0"/>
              </a:rPr>
              <a:t>Organización administrativa</a:t>
            </a:r>
            <a:br>
              <a:rPr lang="es-AR" sz="4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AR" sz="2000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s-AR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AR" sz="4800" dirty="0">
                <a:solidFill>
                  <a:schemeClr val="bg1"/>
                </a:solidFill>
                <a:latin typeface="Arial Black" panose="020B0A04020102020204" pitchFamily="34" charset="0"/>
              </a:rPr>
              <a:t>Empleo público</a:t>
            </a:r>
          </a:p>
        </p:txBody>
      </p:sp>
      <p:pic>
        <p:nvPicPr>
          <p:cNvPr id="7" name="4 Marcador de contenido" descr="logo Observatorio.jpg"/>
          <p:cNvPicPr>
            <a:picLocks noChangeAspect="1"/>
          </p:cNvPicPr>
          <p:nvPr/>
        </p:nvPicPr>
        <p:blipFill rotWithShape="1">
          <a:blip r:embed="rId2" cstate="print"/>
          <a:srcRect t="15557" r="1" b="15285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ln w="15240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xmlns="" val="199138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67146A-A38C-4DC7-9E47-CCBCC086B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AR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Doctrina que se invoca: Nueva Gestión Pública</a:t>
            </a:r>
          </a:p>
          <a:p>
            <a:pPr lvl="1" algn="just">
              <a:buNone/>
            </a:pPr>
            <a:r>
              <a:rPr lang="es-A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reconocen otras teorías administrativas.</a:t>
            </a:r>
          </a:p>
          <a:p>
            <a:pPr lvl="1" algn="just">
              <a:buNone/>
            </a:pPr>
            <a:r>
              <a:rPr lang="es-A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Encubre la convicción que los anima: el Estado Mínimo.</a:t>
            </a:r>
          </a:p>
          <a:p>
            <a:pPr lvl="1" algn="just"/>
            <a:endParaRPr lang="es-AR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AR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Solución tecnológica “externa” </a:t>
            </a:r>
          </a:p>
          <a:p>
            <a:pPr lvl="1" algn="just">
              <a:buNone/>
            </a:pPr>
            <a:r>
              <a:rPr lang="es-A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 de consultoras y ONG. </a:t>
            </a:r>
          </a:p>
          <a:p>
            <a:pPr lvl="1" algn="just">
              <a:buNone/>
            </a:pPr>
            <a:r>
              <a:rPr lang="es-A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Compra de hardware y software propietario.</a:t>
            </a:r>
          </a:p>
          <a:p>
            <a:pPr lvl="1" algn="just">
              <a:buNone/>
            </a:pPr>
            <a:endParaRPr lang="es-AR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AR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Plan Federal con vocación unitaria</a:t>
            </a:r>
          </a:p>
          <a:p>
            <a:pPr lvl="1" algn="just">
              <a:buNone/>
            </a:pPr>
            <a:r>
              <a:rPr lang="es-A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Iniciativas “bajadas” a provincias y municipios</a:t>
            </a:r>
          </a:p>
          <a:p>
            <a:pPr lvl="1" algn="just">
              <a:buNone/>
            </a:pPr>
            <a:endParaRPr lang="es-AR" sz="28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AR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ajuste como dimensión inevitable  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-141"/>
            <a:ext cx="12192000" cy="1240362"/>
            <a:chOff x="0" y="-141"/>
            <a:chExt cx="12192000" cy="124036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modernización según Cambiemos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8" name="Imagen 7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4000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387" y="1382870"/>
            <a:ext cx="10972800" cy="1400187"/>
          </a:xfrm>
        </p:spPr>
        <p:txBody>
          <a:bodyPr>
            <a:normAutofit fontScale="90000"/>
          </a:bodyPr>
          <a:lstStyle/>
          <a:p>
            <a:r>
              <a:rPr lang="es-AR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teoría…</a:t>
            </a:r>
            <a:r>
              <a:rPr lang="es-AR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 Federal para la Modernización del Estado (2016)</a:t>
            </a:r>
            <a:br>
              <a:rPr lang="es-AR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 2: Jerarquizar el empleo público. </a:t>
            </a:r>
            <a:r>
              <a:rPr lang="es-AR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A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19787" y="3159053"/>
            <a:ext cx="10514265" cy="3470347"/>
          </a:xfrm>
        </p:spPr>
        <p:txBody>
          <a:bodyPr>
            <a:normAutofit/>
          </a:bodyPr>
          <a:lstStyle/>
          <a:p>
            <a:pPr algn="just"/>
            <a:r>
              <a:rPr lang="es-AR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la carrera administrativa, basada en el mérito y las competencias.</a:t>
            </a:r>
          </a:p>
          <a:p>
            <a:pPr algn="just">
              <a:buNone/>
            </a:pPr>
            <a:r>
              <a:rPr lang="es-AR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s-AR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Federal de Capacitación y Desarrollo para los empleados públicos, con foco en la Alta Dirección Pública.</a:t>
            </a:r>
          </a:p>
          <a:p>
            <a:pPr algn="just">
              <a:buNone/>
            </a:pPr>
            <a:endParaRPr lang="es-AR" sz="24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el ingreso al Estado por concursos públicos y </a:t>
            </a:r>
            <a:r>
              <a:rPr lang="es-AR" sz="24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transparentes..</a:t>
            </a:r>
            <a:endParaRPr lang="es-AR" sz="24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5" name="Imagen 4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0" y="-141"/>
            <a:ext cx="12192000" cy="1240362"/>
            <a:chOff x="0" y="-141"/>
            <a:chExt cx="12192000" cy="124036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modernización según Cambiemos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779018" y="2766218"/>
            <a:ext cx="6473952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AR" sz="5300" dirty="0">
                <a:latin typeface="Arial Black" panose="020B0A04020102020204" pitchFamily="34" charset="0"/>
              </a:rPr>
              <a:t>Transferencias</a:t>
            </a:r>
            <a:br>
              <a:rPr lang="es-AR" sz="5300" dirty="0">
                <a:latin typeface="Arial Black" panose="020B0A04020102020204" pitchFamily="34" charset="0"/>
              </a:rPr>
            </a:br>
            <a:r>
              <a:rPr lang="es-AR" sz="5300" dirty="0">
                <a:latin typeface="Arial Black" panose="020B0A04020102020204" pitchFamily="34" charset="0"/>
              </a:rPr>
              <a:t>a provincias</a:t>
            </a:r>
            <a:r>
              <a:rPr lang="es-AR" sz="3400" dirty="0">
                <a:latin typeface="Arial Black" panose="020B0A04020102020204" pitchFamily="34" charset="0"/>
              </a:rPr>
              <a:t/>
            </a:r>
            <a:br>
              <a:rPr lang="es-AR" sz="3400" dirty="0">
                <a:latin typeface="Arial Black" panose="020B0A04020102020204" pitchFamily="34" charset="0"/>
              </a:rPr>
            </a:br>
            <a:endParaRPr lang="es-AR" sz="3400" dirty="0">
              <a:latin typeface="Arial Black" panose="020B0A040201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4F74D28C-3268-4E35-8EE1-D92CB4A85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4 Marcador de contenido" descr="logo Observatorio.jpg"/>
          <p:cNvPicPr>
            <a:picLocks noChangeAspect="1"/>
          </p:cNvPicPr>
          <p:nvPr/>
        </p:nvPicPr>
        <p:blipFill rotWithShape="1">
          <a:blip r:embed="rId2" cstate="print"/>
          <a:srcRect t="15557" r="1" b="15285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F2A820-6AAE-427B-809B-66DB95D3F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51" y="1593369"/>
            <a:ext cx="10759114" cy="4907279"/>
          </a:xfrm>
        </p:spPr>
        <p:txBody>
          <a:bodyPr>
            <a:noAutofit/>
          </a:bodyPr>
          <a:lstStyle/>
          <a:p>
            <a:pPr lvl="0" algn="just"/>
            <a:r>
              <a:rPr lang="es-A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 FEDERAL PARA LA MODERNIZACIÓN DEL ESTADO </a:t>
            </a:r>
          </a:p>
          <a:p>
            <a:pPr lvl="0" algn="just">
              <a:buNone/>
            </a:pP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Abril </a:t>
            </a: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A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CONSENSO FISCAL 2017 </a:t>
            </a:r>
          </a:p>
          <a:p>
            <a:pPr lvl="0" algn="just">
              <a:buNone/>
            </a:pP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Noviembre </a:t>
            </a: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A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MODERNIZACIÓN DEL ESTADO </a:t>
            </a:r>
          </a:p>
          <a:p>
            <a:pPr lvl="0" algn="just">
              <a:buNone/>
            </a:pP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Decreto </a:t>
            </a: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434/2016</a:t>
            </a:r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A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FEDERAL DE MODERNIZACIÓN (COFEMOD</a:t>
            </a:r>
            <a:r>
              <a:rPr lang="es-AR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/ PROYECTO </a:t>
            </a:r>
            <a:r>
              <a:rPr lang="es-A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MODERNIZACIÓN </a:t>
            </a:r>
          </a:p>
          <a:p>
            <a:pPr lvl="0" algn="just">
              <a:buNone/>
            </a:pP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Marzo </a:t>
            </a: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A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RETIROS VOLUNTARIOS </a:t>
            </a:r>
          </a:p>
          <a:p>
            <a:pPr lvl="0" algn="just">
              <a:buNone/>
            </a:pP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AR" sz="2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263/18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0" y="-141"/>
            <a:ext cx="12192000" cy="1240362"/>
            <a:chOff x="0" y="-141"/>
            <a:chExt cx="12192000" cy="124036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Propuestas del gobierno nacional</a:t>
              </a:r>
              <a:endParaRPr lang="es-A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2" name="Imagen 11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1987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F26FE5-80DC-4DE3-B756-6CAB60E13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064" y="2074326"/>
            <a:ext cx="9010576" cy="3721595"/>
          </a:xfrm>
        </p:spPr>
        <p:txBody>
          <a:bodyPr>
            <a:normAutofit/>
          </a:bodyPr>
          <a:lstStyle/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del Ministerio de </a:t>
            </a: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Modernización. Decreto 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 13/15</a:t>
            </a:r>
          </a:p>
          <a:p>
            <a:pPr algn="just"/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Absorbe la Secretaría de la Gestión Pública. </a:t>
            </a:r>
          </a:p>
          <a:p>
            <a:pPr algn="just"/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 a la Jefatura de Gabinete de Ministros como actor central en el proceso de </a:t>
            </a: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negociación.</a:t>
            </a:r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-141"/>
            <a:ext cx="12192000" cy="1240362"/>
            <a:chOff x="0" y="-141"/>
            <a:chExt cx="12192000" cy="124036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Negociación colectiva en la Administración Pública Nacional</a:t>
              </a:r>
              <a:endParaRPr lang="es-A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1494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262A01-44B9-4AEF-BB23-24173EAF8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92" y="1439313"/>
            <a:ext cx="9984828" cy="1325563"/>
          </a:xfrm>
        </p:spPr>
        <p:txBody>
          <a:bodyPr>
            <a:noAutofit/>
          </a:bodyPr>
          <a:lstStyle/>
          <a:p>
            <a:r>
              <a:rPr lang="es-AR" sz="24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</a:t>
            </a:r>
            <a:r>
              <a:rPr lang="es-AR" sz="2400" b="1" dirty="0" smtClean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Modernización.</a:t>
            </a:r>
            <a:br>
              <a:rPr lang="es-AR" sz="2400" b="1" dirty="0" smtClean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400" b="1" dirty="0" smtClean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Subsecretaría </a:t>
            </a:r>
            <a:r>
              <a:rPr lang="es-AR" sz="24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Rel. Laborales </a:t>
            </a:r>
            <a:r>
              <a:rPr lang="es-AR" sz="2400" b="1" dirty="0" smtClean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AR" sz="24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del Servicio Civil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009486-1F1A-4556-A018-94DF538BD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11" y="2770656"/>
            <a:ext cx="9885563" cy="3584424"/>
          </a:xfrm>
        </p:spPr>
        <p:txBody>
          <a:bodyPr>
            <a:noAutofit/>
          </a:bodyPr>
          <a:lstStyle/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Asignación de competencias específicas separadas de las políticas de empleo público.</a:t>
            </a:r>
          </a:p>
          <a:p>
            <a:pPr algn="just">
              <a:buNone/>
            </a:pPr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Asume la negociación colectiva como herramienta frente al conflicto frente al ajuste </a:t>
            </a:r>
            <a:r>
              <a:rPr lang="es-AR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no como ámbito de acuerdo paritario respecto de políticas de empleo.</a:t>
            </a:r>
            <a:endParaRPr lang="es-AR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0" y="-141"/>
            <a:ext cx="12192000" cy="1240362"/>
            <a:chOff x="0" y="-141"/>
            <a:chExt cx="12192000" cy="1240362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Negociación colectiva en la Administración Pública Nacional</a:t>
              </a:r>
              <a:endParaRPr lang="es-A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2" name="Imagen 11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9457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024B91-7514-4C1D-BD18-2C8209B19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" y="1823720"/>
            <a:ext cx="11057082" cy="4318000"/>
          </a:xfrm>
        </p:spPr>
        <p:txBody>
          <a:bodyPr>
            <a:normAutofit/>
          </a:bodyPr>
          <a:lstStyle/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funcionan institutos paritarios creados por el CCT general </a:t>
            </a:r>
          </a:p>
          <a:p>
            <a:pPr lvl="1" algn="just"/>
            <a:r>
              <a:rPr lang="es-A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Comisión de igualdad de oportunidades y de </a:t>
            </a:r>
            <a:r>
              <a:rPr lang="es-A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trato </a:t>
            </a:r>
            <a:r>
              <a:rPr lang="es-A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(CIOT) </a:t>
            </a:r>
          </a:p>
          <a:p>
            <a:pPr lvl="1" algn="just"/>
            <a:r>
              <a:rPr lang="es-A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Comisión de condiciones y medio ambiente de trabajo (</a:t>
            </a:r>
            <a:r>
              <a:rPr lang="es-A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CyMAT</a:t>
            </a:r>
            <a:r>
              <a:rPr lang="es-A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1" algn="just"/>
            <a:r>
              <a:rPr lang="es-A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Comisión permanente de aplicación de relaciones laborales (COPAR) </a:t>
            </a:r>
          </a:p>
          <a:p>
            <a:pPr algn="just"/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 avanzado en mecanismos de resolución de conflictos, creados por normativa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-141"/>
            <a:ext cx="12192000" cy="1240362"/>
            <a:chOff x="0" y="-141"/>
            <a:chExt cx="12192000" cy="124036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Desactivación de comisiones</a:t>
              </a:r>
              <a:endParaRPr lang="es-A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8529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18"/>
          <p:cNvGrpSpPr/>
          <p:nvPr/>
        </p:nvGrpSpPr>
        <p:grpSpPr>
          <a:xfrm>
            <a:off x="1662513" y="1331483"/>
            <a:ext cx="8604661" cy="5151379"/>
            <a:chOff x="0" y="0"/>
            <a:chExt cx="8604662" cy="5151379"/>
          </a:xfrm>
        </p:grpSpPr>
        <p:grpSp>
          <p:nvGrpSpPr>
            <p:cNvPr id="5" name="Agrupar 19"/>
            <p:cNvGrpSpPr/>
            <p:nvPr/>
          </p:nvGrpSpPr>
          <p:grpSpPr>
            <a:xfrm>
              <a:off x="0" y="0"/>
              <a:ext cx="8604662" cy="5151379"/>
              <a:chOff x="0" y="0"/>
              <a:chExt cx="8604661" cy="5151378"/>
            </a:xfrm>
          </p:grpSpPr>
          <p:pic>
            <p:nvPicPr>
              <p:cNvPr id="11" name="Imagen 33" descr="Imagen 33"/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tretch>
                <a:fillRect/>
              </a:stretch>
            </p:blipFill>
            <p:spPr>
              <a:xfrm>
                <a:off x="0" y="0"/>
                <a:ext cx="8604661" cy="4541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2" name="Agrupar 34"/>
              <p:cNvGrpSpPr/>
              <p:nvPr/>
            </p:nvGrpSpPr>
            <p:grpSpPr>
              <a:xfrm>
                <a:off x="411320" y="4680247"/>
                <a:ext cx="8093986" cy="471131"/>
                <a:chOff x="-74003" y="341602"/>
                <a:chExt cx="8093985" cy="471130"/>
              </a:xfrm>
            </p:grpSpPr>
            <p:sp>
              <p:nvSpPr>
                <p:cNvPr id="13" name="Rectángulo 35"/>
                <p:cNvSpPr txBox="1"/>
                <p:nvPr/>
              </p:nvSpPr>
              <p:spPr>
                <a:xfrm rot="19407394">
                  <a:off x="2576531" y="492920"/>
                  <a:ext cx="1465892" cy="18466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/>
                <a:p>
                  <a:pPr algn="ctr">
                    <a:defRPr sz="1200"/>
                  </a:pPr>
                  <a:r>
                    <a:rPr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>
                      <a:latin typeface="Arial" panose="020B0604020202020204" pitchFamily="34" charset="0"/>
                      <a:cs typeface="Arial" panose="020B0604020202020204" pitchFamily="34" charset="0"/>
                      <a:sym typeface="Helvetica"/>
                    </a:rPr>
                    <a:t>é</a:t>
                  </a:r>
                  <a:r>
                    <a:rPr>
                      <a:latin typeface="Arial" panose="020B0604020202020204" pitchFamily="34" charset="0"/>
                      <a:cs typeface="Arial" panose="020B0604020202020204" pitchFamily="34" charset="0"/>
                    </a:rPr>
                    <a:t>stor Kirchner</a:t>
                  </a:r>
                </a:p>
              </p:txBody>
            </p:sp>
            <p:sp>
              <p:nvSpPr>
                <p:cNvPr id="14" name="Rectángulo 36"/>
                <p:cNvSpPr txBox="1"/>
                <p:nvPr/>
              </p:nvSpPr>
              <p:spPr>
                <a:xfrm rot="19393110">
                  <a:off x="4357866" y="532904"/>
                  <a:ext cx="1639892" cy="18466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/>
                <a:p>
                  <a:pPr algn="ctr">
                    <a:defRPr sz="1200"/>
                  </a:pPr>
                  <a:r>
                    <a:rPr>
                      <a:latin typeface="Arial" panose="020B0604020202020204" pitchFamily="34" charset="0"/>
                      <a:cs typeface="Arial" panose="020B0604020202020204" pitchFamily="34" charset="0"/>
                    </a:rPr>
                    <a:t>Cristina Fern</a:t>
                  </a:r>
                  <a:r>
                    <a:rPr>
                      <a:latin typeface="Arial" panose="020B0604020202020204" pitchFamily="34" charset="0"/>
                      <a:cs typeface="Arial" panose="020B0604020202020204" pitchFamily="34" charset="0"/>
                      <a:sym typeface="Helvetica"/>
                    </a:rPr>
                    <a:t>á</a:t>
                  </a:r>
                  <a:r>
                    <a:rPr>
                      <a:latin typeface="Arial" panose="020B0604020202020204" pitchFamily="34" charset="0"/>
                      <a:cs typeface="Arial" panose="020B0604020202020204" pitchFamily="34" charset="0"/>
                    </a:rPr>
                    <a:t>ndez</a:t>
                  </a:r>
                </a:p>
              </p:txBody>
            </p:sp>
            <p:sp>
              <p:nvSpPr>
                <p:cNvPr id="15" name="Rectángulo 37"/>
                <p:cNvSpPr txBox="1"/>
                <p:nvPr/>
              </p:nvSpPr>
              <p:spPr>
                <a:xfrm rot="19780056">
                  <a:off x="1673474" y="341602"/>
                  <a:ext cx="1138152" cy="36933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defRPr sz="1200"/>
                  </a:lvl1pPr>
                </a:lstStyle>
                <a:p>
                  <a:r>
                    <a:rPr>
                      <a:latin typeface="Arial" panose="020B0604020202020204" pitchFamily="34" charset="0"/>
                      <a:cs typeface="Arial" panose="020B0604020202020204" pitchFamily="34" charset="0"/>
                    </a:rPr>
                    <a:t>Eduardo Duhalde</a:t>
                  </a:r>
                </a:p>
              </p:txBody>
            </p:sp>
            <p:sp>
              <p:nvSpPr>
                <p:cNvPr id="16" name="Rectángulo 38"/>
                <p:cNvSpPr txBox="1"/>
                <p:nvPr/>
              </p:nvSpPr>
              <p:spPr>
                <a:xfrm rot="19366234">
                  <a:off x="6329735" y="489758"/>
                  <a:ext cx="1690247" cy="18466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defRPr sz="1200"/>
                  </a:lvl1pPr>
                </a:lstStyle>
                <a:p>
                  <a:r>
                    <a:rPr>
                      <a:latin typeface="Arial" panose="020B0604020202020204" pitchFamily="34" charset="0"/>
                      <a:cs typeface="Arial" panose="020B0604020202020204" pitchFamily="34" charset="0"/>
                    </a:rPr>
                    <a:t>Mauricio Macri</a:t>
                  </a:r>
                </a:p>
              </p:txBody>
            </p:sp>
            <p:grpSp>
              <p:nvGrpSpPr>
                <p:cNvPr id="17" name="Rectángulo 39"/>
                <p:cNvGrpSpPr/>
                <p:nvPr/>
              </p:nvGrpSpPr>
              <p:grpSpPr>
                <a:xfrm>
                  <a:off x="949312" y="386733"/>
                  <a:ext cx="1264482" cy="369331"/>
                  <a:chOff x="3994" y="287355"/>
                  <a:chExt cx="1264481" cy="369330"/>
                </a:xfrm>
              </p:grpSpPr>
              <p:sp>
                <p:nvSpPr>
                  <p:cNvPr id="19" name="Rectángulo"/>
                  <p:cNvSpPr/>
                  <p:nvPr/>
                </p:nvSpPr>
                <p:spPr>
                  <a:xfrm rot="19789446">
                    <a:off x="3994" y="294135"/>
                    <a:ext cx="1264481" cy="35577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3200"/>
                    </a:pPr>
                    <a:endParaRPr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Fernando de la Rúa"/>
                  <p:cNvSpPr txBox="1"/>
                  <p:nvPr/>
                </p:nvSpPr>
                <p:spPr>
                  <a:xfrm rot="19789446">
                    <a:off x="3994" y="287355"/>
                    <a:ext cx="1264481" cy="3693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/>
                  <a:p>
                    <a:pPr algn="ctr">
                      <a:defRPr sz="1200"/>
                    </a:pPr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Fernando de la R</a:t>
                    </a:r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  <a:sym typeface="Helvetica"/>
                      </a:rPr>
                      <a:t>ú</a:t>
                    </a:r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18" name="Rectángulo 40"/>
                <p:cNvSpPr txBox="1"/>
                <p:nvPr/>
              </p:nvSpPr>
              <p:spPr>
                <a:xfrm rot="19833995">
                  <a:off x="-74003" y="628066"/>
                  <a:ext cx="1587453" cy="18466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defRPr sz="1200"/>
                  </a:lvl1pPr>
                </a:lstStyle>
                <a:p>
                  <a:r>
                    <a:rPr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Carlos Menem</a:t>
                  </a:r>
                </a:p>
              </p:txBody>
            </p:sp>
          </p:grpSp>
        </p:grpSp>
        <p:sp>
          <p:nvSpPr>
            <p:cNvPr id="6" name="Conector recto 20"/>
            <p:cNvSpPr/>
            <p:nvPr/>
          </p:nvSpPr>
          <p:spPr>
            <a:xfrm flipV="1">
              <a:off x="4751693" y="1350012"/>
              <a:ext cx="1" cy="3262730"/>
            </a:xfrm>
            <a:prstGeom prst="line">
              <a:avLst/>
            </a:prstGeom>
            <a:noFill/>
            <a:ln w="635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onector recto 26"/>
            <p:cNvSpPr/>
            <p:nvPr/>
          </p:nvSpPr>
          <p:spPr>
            <a:xfrm flipV="1">
              <a:off x="7311062" y="1350012"/>
              <a:ext cx="1" cy="3262730"/>
            </a:xfrm>
            <a:prstGeom prst="line">
              <a:avLst/>
            </a:prstGeom>
            <a:noFill/>
            <a:ln w="635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onector recto 30"/>
            <p:cNvSpPr/>
            <p:nvPr/>
          </p:nvSpPr>
          <p:spPr>
            <a:xfrm flipV="1">
              <a:off x="2232007" y="1350012"/>
              <a:ext cx="1" cy="3262730"/>
            </a:xfrm>
            <a:prstGeom prst="line">
              <a:avLst/>
            </a:prstGeom>
            <a:noFill/>
            <a:ln w="635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onector recto 31"/>
            <p:cNvSpPr/>
            <p:nvPr/>
          </p:nvSpPr>
          <p:spPr>
            <a:xfrm flipV="1">
              <a:off x="2876808" y="1350012"/>
              <a:ext cx="1" cy="3262730"/>
            </a:xfrm>
            <a:prstGeom prst="line">
              <a:avLst/>
            </a:prstGeom>
            <a:noFill/>
            <a:ln w="635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onector recto 32"/>
            <p:cNvSpPr/>
            <p:nvPr/>
          </p:nvSpPr>
          <p:spPr>
            <a:xfrm flipV="1">
              <a:off x="3273609" y="1350012"/>
              <a:ext cx="1" cy="3262730"/>
            </a:xfrm>
            <a:prstGeom prst="line">
              <a:avLst/>
            </a:prstGeom>
            <a:noFill/>
            <a:ln w="635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0" y="-141"/>
            <a:ext cx="12192000" cy="1240362"/>
            <a:chOff x="0" y="-141"/>
            <a:chExt cx="12192000" cy="1240362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Relación Empleo Público / Presupuesto nacional</a:t>
              </a:r>
              <a:endParaRPr lang="es-A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26" name="Imagen 25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27" name="Elipse 26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DEAC8100-72A3-4066-AE64-302F9545A0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65815622"/>
              </p:ext>
            </p:extLst>
          </p:nvPr>
        </p:nvGraphicFramePr>
        <p:xfrm>
          <a:off x="1302175" y="1550841"/>
          <a:ext cx="9654020" cy="4203663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412652">
                  <a:extLst>
                    <a:ext uri="{9D8B030D-6E8A-4147-A177-3AD203B41FA5}">
                      <a16:colId xmlns:a16="http://schemas.microsoft.com/office/drawing/2014/main" xmlns="" val="142976533"/>
                    </a:ext>
                  </a:extLst>
                </a:gridCol>
                <a:gridCol w="2900414">
                  <a:extLst>
                    <a:ext uri="{9D8B030D-6E8A-4147-A177-3AD203B41FA5}">
                      <a16:colId xmlns:a16="http://schemas.microsoft.com/office/drawing/2014/main" xmlns="" val="3831740857"/>
                    </a:ext>
                  </a:extLst>
                </a:gridCol>
                <a:gridCol w="2575238">
                  <a:extLst>
                    <a:ext uri="{9D8B030D-6E8A-4147-A177-3AD203B41FA5}">
                      <a16:colId xmlns:a16="http://schemas.microsoft.com/office/drawing/2014/main" xmlns="" val="2403194839"/>
                    </a:ext>
                  </a:extLst>
                </a:gridCol>
                <a:gridCol w="1765716">
                  <a:extLst>
                    <a:ext uri="{9D8B030D-6E8A-4147-A177-3AD203B41FA5}">
                      <a16:colId xmlns:a16="http://schemas.microsoft.com/office/drawing/2014/main" xmlns="" val="3259537393"/>
                    </a:ext>
                  </a:extLst>
                </a:gridCol>
              </a:tblGrid>
              <a:tr h="208227">
                <a:tc gridSpan="4">
                  <a:txBody>
                    <a:bodyPr/>
                    <a:lstStyle/>
                    <a:p>
                      <a:pPr marL="453390" indent="-226695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</a:rPr>
                        <a:t>ÁREA</a:t>
                      </a:r>
                      <a:endParaRPr lang="es-A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360446"/>
                  </a:ext>
                </a:extLst>
              </a:tr>
              <a:tr h="202074">
                <a:tc>
                  <a:txBody>
                    <a:bodyPr/>
                    <a:lstStyle/>
                    <a:p>
                      <a:pPr marL="453390" indent="-226695" algn="l" defTabSz="4572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Agroindustria</a:t>
                      </a:r>
                      <a:endParaRPr lang="es-AR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Presidencia y Jefatura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Desarrollo Social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CNEA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50999440"/>
                  </a:ext>
                </a:extLst>
              </a:tr>
              <a:tr h="420007">
                <a:tc>
                  <a:txBody>
                    <a:bodyPr/>
                    <a:lstStyle/>
                    <a:p>
                      <a:pPr marL="453390" indent="-226695" algn="l" defTabSz="4572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Congreso de la Nación</a:t>
                      </a:r>
                      <a:endParaRPr lang="es-AR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ANMAC ex RENAR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Economía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INTI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93774342"/>
                  </a:ext>
                </a:extLst>
              </a:tr>
              <a:tr h="202074">
                <a:tc>
                  <a:txBody>
                    <a:bodyPr/>
                    <a:lstStyle/>
                    <a:p>
                      <a:pPr marL="453390" indent="-226695" algn="l" defTabSz="4572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Parques Nacionales</a:t>
                      </a:r>
                      <a:endParaRPr lang="es-AR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Superint</a:t>
                      </a: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Seguros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Educación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ANSES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3380264"/>
                  </a:ext>
                </a:extLst>
              </a:tr>
              <a:tr h="202074">
                <a:tc>
                  <a:txBody>
                    <a:bodyPr/>
                    <a:lstStyle/>
                    <a:p>
                      <a:pPr marL="453390" indent="-226695" algn="l" defTabSz="4572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Casa de la Moneda</a:t>
                      </a:r>
                      <a:endParaRPr lang="es-AR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Vialidad Nacional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ACUMAR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66031245"/>
                  </a:ext>
                </a:extLst>
              </a:tr>
              <a:tr h="420007">
                <a:tc>
                  <a:txBody>
                    <a:bodyPr/>
                    <a:lstStyle/>
                    <a:p>
                      <a:pPr marL="453390" indent="-226695" algn="l" defTabSz="4572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Fabricaciones Militares</a:t>
                      </a:r>
                      <a:endParaRPr lang="es-AR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Inspecc</a:t>
                      </a: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Gral. Justicia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Justicia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AFSCA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56457142"/>
                  </a:ext>
                </a:extLst>
              </a:tr>
              <a:tr h="202074">
                <a:tc>
                  <a:txBody>
                    <a:bodyPr/>
                    <a:lstStyle/>
                    <a:p>
                      <a:pPr marL="453390" indent="-226695" algn="l" defTabSz="4572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Seguridad</a:t>
                      </a:r>
                      <a:endParaRPr lang="es-AR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Dir. </a:t>
                      </a:r>
                      <a:r>
                        <a:rPr lang="es-AR" sz="16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</a:t>
                      </a: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Migraciones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Salud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YCRT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95530247"/>
                  </a:ext>
                </a:extLst>
              </a:tr>
              <a:tr h="202074">
                <a:tc>
                  <a:txBody>
                    <a:bodyPr/>
                    <a:lstStyle/>
                    <a:p>
                      <a:pPr marL="453390" indent="-226695" algn="l" defTabSz="4572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Lotería Nacional</a:t>
                      </a:r>
                      <a:endParaRPr lang="es-AR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Energía - Minería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Ambiente y Desarrollo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ORSNA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84836884"/>
                  </a:ext>
                </a:extLst>
              </a:tr>
              <a:tr h="202074">
                <a:tc>
                  <a:txBody>
                    <a:bodyPr/>
                    <a:lstStyle/>
                    <a:p>
                      <a:pPr marL="453390" indent="-226695" algn="l" defTabSz="4572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Anlis</a:t>
                      </a:r>
                      <a:r>
                        <a:rPr lang="es-AR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AR" sz="16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Malbrán</a:t>
                      </a:r>
                      <a:endParaRPr lang="es-AR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Comercio Exterior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DDHH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RENATEA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92476962"/>
                  </a:ext>
                </a:extLst>
              </a:tr>
              <a:tr h="420007">
                <a:tc>
                  <a:txBody>
                    <a:bodyPr/>
                    <a:lstStyle/>
                    <a:p>
                      <a:pPr marL="453390" indent="-226695" algn="l" defTabSz="4572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Biblioteca Nacional</a:t>
                      </a:r>
                      <a:endParaRPr lang="es-AR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 - CCK - Museo Malvinas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Teatro Cervantes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OCCOVI</a:t>
                      </a:r>
                      <a:endParaRPr lang="es-AR" sz="20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38489224"/>
                  </a:ext>
                </a:extLst>
              </a:tr>
              <a:tr h="448434">
                <a:tc>
                  <a:txBody>
                    <a:bodyPr/>
                    <a:lstStyle/>
                    <a:p>
                      <a:pPr marL="453390" indent="-226695" algn="l" defTabSz="4572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Interior</a:t>
                      </a:r>
                      <a:endParaRPr lang="es-AR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Trabajo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Planificación</a:t>
                      </a:r>
                    </a:p>
                    <a:p>
                      <a:pPr marL="453390" indent="-22669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Obras Públicas</a:t>
                      </a:r>
                      <a:r>
                        <a:rPr lang="es-A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AR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PROMEBA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983292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453390" indent="-226695" algn="l" defTabSz="4572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Relaciones Exteriores</a:t>
                      </a:r>
                      <a:endParaRPr lang="es-AR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marR="0" indent="-22669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Hábitat </a:t>
                      </a:r>
                      <a:r>
                        <a:rPr lang="es-A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s-AR" sz="16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Vivienda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TELAM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AR" sz="16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SEDRONAR</a:t>
                      </a:r>
                      <a:endParaRPr lang="es-AR" sz="2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01299332"/>
                  </a:ext>
                </a:extLst>
              </a:tr>
            </a:tbl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0" y="-141"/>
            <a:ext cx="12192000" cy="1240362"/>
            <a:chOff x="0" y="-141"/>
            <a:chExt cx="12192000" cy="1240362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Despidos en la Administración Pública Nacional</a:t>
              </a:r>
              <a:endParaRPr lang="es-A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8745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130387" y="1681655"/>
            <a:ext cx="938784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Dic. 2015 – Mar. 2016: 16.545.</a:t>
            </a:r>
          </a:p>
          <a:p>
            <a:pPr algn="just"/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 Junio 2018: 24.824.</a:t>
            </a:r>
          </a:p>
          <a:p>
            <a:pPr algn="just"/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(TELAM y sigue…)</a:t>
            </a:r>
          </a:p>
          <a:p>
            <a:pPr algn="just">
              <a:buFont typeface="Arial" pitchFamily="34" charset="0"/>
              <a:buChar char="•"/>
            </a:pPr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Trabajadores en la calle</a:t>
            </a:r>
          </a:p>
          <a:p>
            <a:pPr algn="just">
              <a:buFont typeface="Arial" pitchFamily="34" charset="0"/>
              <a:buChar char="•"/>
            </a:pP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Deterioro o desmantelamiento de programas</a:t>
            </a:r>
          </a:p>
          <a:p>
            <a:pPr algn="just">
              <a:buFont typeface="Arial" pitchFamily="34" charset="0"/>
              <a:buChar char="•"/>
            </a:pP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cobertura territorial</a:t>
            </a:r>
          </a:p>
          <a:p>
            <a:pPr algn="just">
              <a:buFont typeface="Arial" pitchFamily="34" charset="0"/>
              <a:buChar char="•"/>
            </a:pP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servicios en áreas seleccionadas </a:t>
            </a:r>
          </a:p>
          <a:p>
            <a:pPr algn="just"/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0" y="-141"/>
            <a:ext cx="12192000" cy="1240362"/>
            <a:chOff x="0" y="-141"/>
            <a:chExt cx="12192000" cy="1240362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Despidos en la Administración Pública Nacional</a:t>
              </a:r>
              <a:endParaRPr lang="es-A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0" name="Imagen 9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1494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A8303E-57A9-4319-9B8F-D32C76051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2049462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Desmantelamiento de organismos que ejercen funciones de regulación y control. </a:t>
            </a:r>
          </a:p>
          <a:p>
            <a:pPr algn="just"/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 supone la ideología del AUTOCONTROL </a:t>
            </a:r>
          </a:p>
          <a:p>
            <a:pPr algn="just">
              <a:buNone/>
            </a:pP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prestador privado de la política.</a:t>
            </a:r>
          </a:p>
          <a:p>
            <a:pPr marL="0" indent="0" algn="just">
              <a:buNone/>
            </a:pPr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abandona incluso el rol regulador y controlador del Estado establecido en la década del 90.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Despidos en la Administración Pública Nacional:</a:t>
              </a:r>
            </a:p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Organismos reguladores</a:t>
              </a:r>
              <a:endParaRPr lang="es-A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078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administracion_2015-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175" y="1296130"/>
            <a:ext cx="8629650" cy="516255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Aumento de la Alta Dirección Pública</a:t>
              </a:r>
            </a:p>
            <a:p>
              <a:pPr algn="ctr"/>
              <a:r>
                <a:rPr lang="es-A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CIPPEC. GPS del Estado: Radiografía 2017/2018. Julio 2018.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0" name="Imagen 9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172A53"/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AR" b="1" dirty="0">
                <a:solidFill>
                  <a:schemeClr val="bg1"/>
                </a:solidFill>
                <a:latin typeface="Arial Black" panose="020B0A04020102020204" pitchFamily="34" charset="0"/>
              </a:rPr>
              <a:t>“Este Gobierno no achicó el Estado, hay una superestructura política mucho más </a:t>
            </a:r>
            <a:r>
              <a:rPr lang="es-A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densa.”</a:t>
            </a:r>
            <a:br>
              <a:rPr lang="es-A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AR" b="1" dirty="0" smtClean="0">
                <a:solidFill>
                  <a:schemeClr val="bg1"/>
                </a:solidFill>
                <a:latin typeface="Montserrat Black" panose="00000A00000000000000" pitchFamily="50" charset="0"/>
              </a:rPr>
              <a:t/>
            </a:r>
            <a:br>
              <a:rPr lang="es-AR" b="1" dirty="0" smtClean="0">
                <a:solidFill>
                  <a:schemeClr val="bg1"/>
                </a:solidFill>
                <a:latin typeface="Montserrat Black" panose="00000A00000000000000" pitchFamily="50" charset="0"/>
              </a:rPr>
            </a:br>
            <a:r>
              <a:rPr lang="es-A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Oscar </a:t>
            </a:r>
            <a:r>
              <a:rPr lang="es-A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Oszlak</a:t>
            </a:r>
            <a:r>
              <a:rPr lang="es-A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Reportaje de INFOBAE, 21 de julio 2018</a:t>
            </a:r>
            <a:r>
              <a:rPr lang="es-A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A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800" dirty="0">
                <a:solidFill>
                  <a:schemeClr val="bg1"/>
                </a:solidFill>
                <a:latin typeface="Montserrat ExtraLight" panose="00000300000000000000" pitchFamily="50" charset="0"/>
              </a:rPr>
              <a:t/>
            </a:r>
            <a:br>
              <a:rPr lang="es-AR" sz="2800" dirty="0">
                <a:solidFill>
                  <a:schemeClr val="bg1"/>
                </a:solidFill>
                <a:latin typeface="Montserrat ExtraLight" panose="00000300000000000000" pitchFamily="50" charset="0"/>
              </a:rPr>
            </a:br>
            <a:endParaRPr lang="es-AR" sz="2800" dirty="0">
              <a:solidFill>
                <a:schemeClr val="bg1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0427732" y="5762623"/>
            <a:ext cx="2457949" cy="2196112"/>
            <a:chOff x="10427732" y="5762623"/>
            <a:chExt cx="2457949" cy="2196112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427732" y="5762623"/>
              <a:ext cx="2457949" cy="21961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789857" y="6155666"/>
              <a:ext cx="1254082" cy="4605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DB7F7EB1-6C53-4F21-A2BE-E96725E9F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12295207"/>
              </p:ext>
            </p:extLst>
          </p:nvPr>
        </p:nvGraphicFramePr>
        <p:xfrm>
          <a:off x="2348636" y="1321193"/>
          <a:ext cx="7265579" cy="4188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7CAFF63-58EE-425E-A8D5-032C529A5DD9}"/>
              </a:ext>
            </a:extLst>
          </p:cNvPr>
          <p:cNvSpPr/>
          <p:nvPr/>
        </p:nvSpPr>
        <p:spPr>
          <a:xfrm>
            <a:off x="2582088" y="5662263"/>
            <a:ext cx="6096000" cy="5379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1400" b="1" dirty="0">
                <a:solidFill>
                  <a:srgbClr val="172A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Nota (1): </a:t>
            </a:r>
            <a:r>
              <a:rPr lang="es-ES" sz="1400" dirty="0">
                <a:solidFill>
                  <a:srgbClr val="172A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Actualizado por índice mayorista INDEC.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solidFill>
                  <a:srgbClr val="172A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Elaboración propia a partir de datos del SIDIF</a:t>
            </a:r>
            <a:r>
              <a:rPr lang="es-ES" sz="1400" b="1" dirty="0">
                <a:solidFill>
                  <a:srgbClr val="172A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xmlns="" id="{27AF2A21-208F-4E49-8E47-FC9CFF9F2FA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57257"/>
          </a:xfrm>
          <a:prstGeom prst="rect">
            <a:avLst/>
          </a:prstGeom>
          <a:solidFill>
            <a:srgbClr val="172A5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Evolución de las transferencias de capital y corrientes</a:t>
            </a:r>
          </a:p>
          <a:p>
            <a:pPr>
              <a:lnSpc>
                <a:spcPct val="107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general y total sin incremento de CABA, Buenos Aires y Córdoba</a:t>
            </a:r>
          </a:p>
          <a:p>
            <a:pPr>
              <a:lnSpc>
                <a:spcPct val="107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Años 2015/16/17 - en millones de $ constantes de 2017 </a:t>
            </a:r>
            <a:r>
              <a:rPr lang="es-ES" sz="2000" b="1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0AB4E42-0E5C-4A41-AD4A-12C3C17974BB}"/>
              </a:ext>
            </a:extLst>
          </p:cNvPr>
          <p:cNvSpPr/>
          <p:nvPr/>
        </p:nvSpPr>
        <p:spPr>
          <a:xfrm>
            <a:off x="0" y="1257257"/>
            <a:ext cx="12192000" cy="1529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xmlns="" val="298566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779018" y="2322576"/>
            <a:ext cx="6473952" cy="1769205"/>
          </a:xfrm>
        </p:spPr>
        <p:txBody>
          <a:bodyPr>
            <a:normAutofit/>
          </a:bodyPr>
          <a:lstStyle/>
          <a:p>
            <a:pPr algn="r"/>
            <a:r>
              <a:rPr lang="es-AR" sz="5300" dirty="0">
                <a:solidFill>
                  <a:schemeClr val="bg1"/>
                </a:solidFill>
                <a:latin typeface="Arial Black" panose="020B0A04020102020204" pitchFamily="34" charset="0"/>
              </a:rPr>
              <a:t>Gobierno</a:t>
            </a:r>
            <a:br>
              <a:rPr lang="es-AR" sz="53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AR" sz="5300" dirty="0">
                <a:solidFill>
                  <a:schemeClr val="bg1"/>
                </a:solidFill>
                <a:latin typeface="Arial Black" panose="020B0A04020102020204" pitchFamily="34" charset="0"/>
              </a:rPr>
              <a:t>Abierto</a:t>
            </a:r>
            <a:endParaRPr lang="es-AR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4 Marcador de contenido" descr="logo Observatorio.jpg"/>
          <p:cNvPicPr>
            <a:picLocks noChangeAspect="1"/>
          </p:cNvPicPr>
          <p:nvPr/>
        </p:nvPicPr>
        <p:blipFill rotWithShape="1">
          <a:blip r:embed="rId2" cstate="print"/>
          <a:srcRect t="15557" r="1" b="15285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ln w="15240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xmlns="" val="248511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229710" y="1744699"/>
            <a:ext cx="9826352" cy="39519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A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A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teoría, es el p</a:t>
            </a:r>
            <a:r>
              <a:rPr lang="es-A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rotagonismo </a:t>
            </a:r>
            <a:r>
              <a:rPr lang="es-A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 través </a:t>
            </a:r>
            <a:r>
              <a:rPr lang="es-A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</a:t>
            </a:r>
          </a:p>
          <a:p>
            <a:pPr algn="just">
              <a:buNone/>
            </a:pPr>
            <a:endParaRPr lang="es-AR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Transparencia</a:t>
            </a:r>
            <a:endParaRPr lang="es-AR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</a:t>
            </a:r>
          </a:p>
          <a:p>
            <a:pPr algn="just"/>
            <a:r>
              <a:rPr lang="es-A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Colaboración</a:t>
            </a:r>
          </a:p>
          <a:p>
            <a:pPr algn="just">
              <a:buNone/>
            </a:pPr>
            <a:endParaRPr lang="es-A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s-A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A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gobernar lo público.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¿Qué es el Gobierno Abierto?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14400" y="2035324"/>
            <a:ext cx="1014984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Acceso a la Información Pública 27.275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Nacional de Acción de 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Acción de Gobierno Abierto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elevado a la Alianza para el Gobierno Abierto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s-ES" sz="2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r>
              <a:rPr lang="es-E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</a:t>
            </a:r>
            <a:endParaRPr lang="es-ES" sz="24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Apertura de Datos (Decreto Nº 117/16) que se materializa en el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 Nacional de Datos Públicos 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(Datos Argentina)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4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www.datos.gob.ar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es-AR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AR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Iniciativas seleccionadas</a:t>
              </a:r>
              <a:endParaRPr lang="es-A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1942782"/>
            <a:ext cx="9680028" cy="4351338"/>
          </a:xfrm>
        </p:spPr>
        <p:txBody>
          <a:bodyPr>
            <a:normAutofit/>
          </a:bodyPr>
          <a:lstStyle/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Doctrina alineada a estándares internacionales y enfoque de DDHH.</a:t>
            </a:r>
          </a:p>
          <a:p>
            <a:pPr algn="just"/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Órgano Aplicación: Agencia de Acceso a la Información Pública (AAIP)</a:t>
            </a:r>
          </a:p>
          <a:p>
            <a:pPr algn="just"/>
            <a:endParaRPr lang="es-E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 a su cargo también protección de datos personales y funcionamiento del Registro Nacional "No Llame".</a:t>
            </a:r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Ley de Acceso a la Información Pública 27.275</a:t>
              </a:r>
            </a:p>
            <a:p>
              <a:pPr algn="ctr"/>
              <a:r>
                <a:rPr lang="es-AR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B.O. 28/3/17, reglamentada por Decreto 206/2017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8" name="Imagen 7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257800" y="13657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75" name="Picture 3" descr="Transparencia activa AGENCIA100 X CIENTO 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9320" y="1818641"/>
            <a:ext cx="5852160" cy="366776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404122" y="5996446"/>
            <a:ext cx="82395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hlinkClick r:id="rId3"/>
              </a:rPr>
              <a:t>Fuente: https://www.argentina.gob.ar/aaip/accesoalainformacion/transparenciaactiva</a:t>
            </a:r>
            <a:endParaRPr lang="es-E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6240" y="2529840"/>
            <a:ext cx="35682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Ministerios de 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Educación y Hacienda y… la propia AAIP: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100% de cumplimiento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“Cumplidores” de la ley Acceso a la Información Pública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1" name="Imagen 10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95422" y="1641961"/>
            <a:ext cx="61628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b="1" u="sng" dirty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b="1" u="sng" dirty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AFIP – EDESUR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TRES resoluciones de intimación de la AAIP 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desde la entrada en vigencia de la ley (setiembre de 2017).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dirty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  <a:hlinkClick r:id="rId2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hlinkClick r:id="rId2"/>
              </a:rPr>
              <a:t>https://www.argentina.gob.ar/que-organismos-no-cumplen-con-la-ley-de-acceso-la-informacion-publica</a:t>
            </a:r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" descr="FireShot Capture 209 - ¿Qué organismos no cumplen con la Ley 25 06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813560"/>
            <a:ext cx="52197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o 5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“Incumplidores” de la ley Acceso a la Información Pública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0" name="Imagen 9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411480" y="1720653"/>
            <a:ext cx="112536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L</a:t>
            </a: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as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tres</a:t>
            </a: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intimaciones en un lapso menor a 45 días (primer trimestre de 2018).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s-ES" sz="20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N</a:t>
            </a:r>
            <a:r>
              <a:rPr kumimoji="0" lang="es-ES" sz="2000" b="1" i="0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úmero insignificante </a:t>
            </a: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de intimaciones.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s-ES" sz="20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D</a:t>
            </a: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os son contra un mismo organismo (AFIP) 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y </a:t>
            </a: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una contra EDESUR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 </a:t>
            </a:r>
            <a:endParaRPr lang="es-ES" sz="20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s-ES" sz="20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“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R</a:t>
            </a:r>
            <a:r>
              <a:rPr kumimoji="0" lang="es-ES" sz="2000" b="1" i="0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espuesta del organismo”</a:t>
            </a: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090" name="Picture 2" descr="FireShot Capture 210 - 500 - Error I Argen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7750" y="3941536"/>
            <a:ext cx="40449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4031070" y="6096865"/>
            <a:ext cx="4369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Fecha consultas 25/06/18 - 13/07/18</a:t>
            </a:r>
            <a:endParaRPr lang="es-A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“Incumplidores” de la ley Acceso a la Información Pública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2899" y="1690642"/>
            <a:ext cx="10524271" cy="3889375"/>
          </a:xfrm>
        </p:spPr>
        <p:txBody>
          <a:bodyPr>
            <a:noAutofit/>
          </a:bodyPr>
          <a:lstStyle/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AR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s-AR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Presentado </a:t>
            </a:r>
            <a:r>
              <a:rPr lang="es-AR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frente a 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Alianza para el Gobierno Abierto -</a:t>
            </a:r>
            <a:r>
              <a:rPr lang="es-AR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OGP-.</a:t>
            </a:r>
            <a:endParaRPr lang="es-AR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AR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AR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P</a:t>
            </a:r>
            <a:r>
              <a:rPr lang="es-AR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 Ejecutivo Nacional </a:t>
            </a:r>
            <a:r>
              <a:rPr lang="es-A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33 compromisos </a:t>
            </a:r>
            <a:r>
              <a:rPr lang="es-AR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con hitos de cumplimiento, 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AR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algunos irrelevantes (reuniones, convenios). </a:t>
            </a:r>
            <a:endParaRPr lang="es-AR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es-AR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</a:t>
            </a:r>
            <a:r>
              <a:rPr lang="es-AR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participación frecuente: </a:t>
            </a:r>
            <a:endParaRPr lang="es-AR" sz="2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buFontTx/>
              <a:buChar char="-"/>
            </a:pPr>
            <a:r>
              <a:rPr lang="es-A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 </a:t>
            </a:r>
            <a:r>
              <a:rPr lang="es-A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Ciudadano</a:t>
            </a:r>
          </a:p>
          <a:p>
            <a:pPr lvl="1" algn="just">
              <a:buFontTx/>
              <a:buChar char="-"/>
            </a:pPr>
            <a:r>
              <a:rPr lang="es-A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 Civil por la Igualdad y la Justicia (ACIJ)</a:t>
            </a:r>
          </a:p>
          <a:p>
            <a:pPr lvl="1" algn="just">
              <a:buFontTx/>
              <a:buChar char="-"/>
            </a:pPr>
            <a:r>
              <a:rPr lang="es-A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Fundación Directorio Legislativo</a:t>
            </a:r>
          </a:p>
          <a:p>
            <a:pPr lvl="1" algn="just">
              <a:buFontTx/>
              <a:buChar char="-"/>
            </a:pPr>
            <a:r>
              <a:rPr lang="es-A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Implementación de Políticas Públicas </a:t>
            </a:r>
            <a:r>
              <a:rPr lang="es-A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A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Equidad y el Crecimiento (CIPPEC) </a:t>
            </a:r>
          </a:p>
          <a:p>
            <a:pPr algn="just">
              <a:buNone/>
            </a:pPr>
            <a:endParaRPr lang="es-A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 Plan Nacional de Acción de Gobierno Abierto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1313906" y="6452749"/>
            <a:ext cx="83863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Dataset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del Índice de Calidad de Vida  Cuenca Matanza Riachuelo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1740" y="1574074"/>
            <a:ext cx="7208520" cy="4739639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Portal de Datos  Públicos: </a:t>
              </a:r>
              <a:r>
                <a:rPr lang="es-AR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Datasets</a:t>
              </a:r>
              <a:endParaRPr lang="es-A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8319" y="3317966"/>
            <a:ext cx="8595360" cy="3540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3600" b="1" dirty="0" smtClean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AR" sz="36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Estamos ante una estrategia  de presentar sin mostrar?</a:t>
            </a:r>
          </a:p>
          <a:p>
            <a:pPr marL="0" indent="0">
              <a:buNone/>
            </a:pPr>
            <a:endParaRPr lang="es-AR" sz="3600" b="1" dirty="0">
              <a:solidFill>
                <a:srgbClr val="172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AR" sz="3600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¿Nos muestran lo irrelevante para esconder lo importante?</a:t>
            </a:r>
          </a:p>
          <a:p>
            <a:pPr marL="0" indent="0">
              <a:buNone/>
            </a:pPr>
            <a:endParaRPr lang="es-AR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27629" y="1687346"/>
            <a:ext cx="96603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Pública sin control exhaustivo.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 irrelevantes.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de difícil acceso y lectura.</a:t>
            </a:r>
          </a:p>
          <a:p>
            <a:pPr algn="r">
              <a:buNone/>
            </a:pPr>
            <a:endParaRPr lang="es-ES" sz="24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Acceso a la Información Pública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0" name="Imagen 9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13661"/>
            <a:ext cx="12192000" cy="1318778"/>
          </a:xfrm>
          <a:solidFill>
            <a:srgbClr val="172A53"/>
          </a:solidFill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Evolución transferencias de capital y corrientes</a:t>
            </a:r>
            <a:r>
              <a:rPr lang="es-ES" sz="27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s-ES" sz="27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general y total sin CABA, Buenos Aires y Córdoba</a:t>
            </a:r>
            <a:b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Años 2015/16/17</a:t>
            </a:r>
            <a:endParaRPr lang="es-A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DFAFA9D0-1514-4080-B5F6-D4DE8490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747"/>
            <a:ext cx="10515600" cy="417848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del acuerdo con el </a:t>
            </a:r>
            <a:r>
              <a:rPr lang="es-ES" b="1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FMI</a:t>
            </a:r>
            <a:r>
              <a:rPr lang="es-ES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 habían bajado las transferencias (-8%) que en el total se ocultaba por el SOBREGIRO a CABA, Buenos Aires y Córdoba.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>
              <a:solidFill>
                <a:srgbClr val="172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observa un criterio de ajuste: parece responder a la capacidad de negociación de cada provincia.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>
              <a:solidFill>
                <a:srgbClr val="172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72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Prestaciones y programas: la mayoría de las provincias no tiene capacidad fiscal para continuarlos sin la Nación.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902A6775-D52B-4DE4-BDED-ABB4A8658076}"/>
              </a:ext>
            </a:extLst>
          </p:cNvPr>
          <p:cNvSpPr/>
          <p:nvPr/>
        </p:nvSpPr>
        <p:spPr>
          <a:xfrm>
            <a:off x="0" y="1257257"/>
            <a:ext cx="12192000" cy="1529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7" name="Grupo 6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8" name="Imagen 7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80160" y="768844"/>
            <a:ext cx="9622302" cy="4830910"/>
          </a:xfrm>
        </p:spPr>
        <p:txBody>
          <a:bodyPr>
            <a:normAutofit/>
          </a:bodyPr>
          <a:lstStyle/>
          <a:p>
            <a:r>
              <a:rPr lang="es-AR" sz="3200" dirty="0">
                <a:solidFill>
                  <a:schemeClr val="bg1"/>
                </a:solidFill>
                <a:latin typeface="Arial Black" panose="020B0A04020102020204" pitchFamily="34" charset="0"/>
              </a:rPr>
              <a:t>La ley como discurso modernizador.</a:t>
            </a:r>
          </a:p>
          <a:p>
            <a:endParaRPr lang="es-A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AR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Confusión o acceso dificultoso a  información clave. Estrategia de MOSTRAR PARA OCULTAR. </a:t>
            </a:r>
          </a:p>
          <a:p>
            <a:endParaRPr lang="es-A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AR" sz="3200" dirty="0">
                <a:solidFill>
                  <a:schemeClr val="bg1"/>
                </a:solidFill>
                <a:latin typeface="Arial Black" panose="020B0A04020102020204" pitchFamily="34" charset="0"/>
              </a:rPr>
              <a:t>ONG </a:t>
            </a:r>
            <a:r>
              <a:rPr lang="es-AR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validantes</a:t>
            </a:r>
            <a:r>
              <a:rPr lang="es-AR" sz="3200" dirty="0">
                <a:solidFill>
                  <a:schemeClr val="bg1"/>
                </a:solidFill>
                <a:latin typeface="Arial Black" panose="020B0A04020102020204" pitchFamily="34" charset="0"/>
              </a:rPr>
              <a:t> de una apertura que escatima información de interés. 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0427732" y="5762623"/>
            <a:ext cx="2457949" cy="2196112"/>
            <a:chOff x="10427732" y="5762623"/>
            <a:chExt cx="2457949" cy="2196112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427732" y="5762623"/>
              <a:ext cx="2457949" cy="21961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789857" y="6155666"/>
              <a:ext cx="1254082" cy="4605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779018" y="2322576"/>
            <a:ext cx="6473952" cy="1769205"/>
          </a:xfrm>
        </p:spPr>
        <p:txBody>
          <a:bodyPr>
            <a:normAutofit/>
          </a:bodyPr>
          <a:lstStyle/>
          <a:p>
            <a:pPr algn="r"/>
            <a:r>
              <a:rPr lang="es-AR" sz="5300" dirty="0">
                <a:solidFill>
                  <a:schemeClr val="bg1"/>
                </a:solidFill>
                <a:latin typeface="Arial Black" panose="020B0A04020102020204" pitchFamily="34" charset="0"/>
              </a:rPr>
              <a:t>Reflexiones </a:t>
            </a:r>
            <a:br>
              <a:rPr lang="es-AR" sz="53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AR" sz="5300" dirty="0">
                <a:solidFill>
                  <a:schemeClr val="bg1"/>
                </a:solidFill>
                <a:latin typeface="Arial Black" panose="020B0A04020102020204" pitchFamily="34" charset="0"/>
              </a:rPr>
              <a:t>finales</a:t>
            </a:r>
            <a:endParaRPr lang="es-AR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4 Marcador de contenido" descr="logo Observatorio.jpg"/>
          <p:cNvPicPr>
            <a:picLocks noChangeAspect="1"/>
          </p:cNvPicPr>
          <p:nvPr/>
        </p:nvPicPr>
        <p:blipFill rotWithShape="1">
          <a:blip r:embed="rId2" cstate="print"/>
          <a:srcRect t="15557" r="1" b="15285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ln w="15240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xmlns="" val="177453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43708" y="1801837"/>
            <a:ext cx="10516772" cy="40246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¿Tienen un Plan </a:t>
            </a:r>
            <a:r>
              <a:rPr lang="es-A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Gobierno o Plan de Negocios</a:t>
            </a:r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s-AR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AR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Consultoras</a:t>
            </a:r>
            <a:r>
              <a:rPr lang="es-A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ONG, </a:t>
            </a:r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Público Privada: </a:t>
            </a:r>
          </a:p>
          <a:p>
            <a:pPr lvl="1" algn="just"/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</a:t>
            </a:r>
            <a:r>
              <a:rPr lang="es-A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“capturado</a:t>
            </a:r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lvl="1" algn="just"/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</a:t>
            </a:r>
            <a:r>
              <a:rPr lang="es-A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Gerencial Policial garante de negocios privados.</a:t>
            </a:r>
          </a:p>
          <a:p>
            <a:pPr algn="just"/>
            <a:endParaRPr lang="es-A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Nos preguntamos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8" name="Imagen 7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4978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1662332"/>
            <a:ext cx="10972800" cy="41793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A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se insiste en el discurso modernizador</a:t>
            </a:r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s-AR" sz="32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AR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342900" algn="r">
              <a:lnSpc>
                <a:spcPct val="120000"/>
              </a:lnSpc>
              <a:spcBef>
                <a:spcPts val="0"/>
              </a:spcBef>
            </a:pP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 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creen que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Estado es la pesada carga de los privados.</a:t>
            </a:r>
          </a:p>
          <a:p>
            <a:pPr marL="571500" indent="-342900" algn="r">
              <a:lnSpc>
                <a:spcPct val="120000"/>
              </a:lnSpc>
              <a:spcBef>
                <a:spcPts val="0"/>
              </a:spcBef>
            </a:pP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administran el Estado como una empresa 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más.</a:t>
            </a:r>
          </a:p>
          <a:p>
            <a:pPr marL="571500" indent="-342900" algn="r">
              <a:lnSpc>
                <a:spcPct val="120000"/>
              </a:lnSpc>
              <a:spcBef>
                <a:spcPts val="0"/>
              </a:spcBef>
            </a:pP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 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sirve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justificar el AJUSTE.</a:t>
            </a:r>
          </a:p>
          <a:p>
            <a:pPr marL="571500" indent="-342900" algn="r">
              <a:lnSpc>
                <a:spcPct val="120000"/>
              </a:lnSpc>
              <a:spcBef>
                <a:spcPts val="0"/>
              </a:spcBef>
            </a:pP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 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así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encubren </a:t>
            </a:r>
            <a:r>
              <a:rPr lang="es-AR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PARALELA </a:t>
            </a: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se construye</a:t>
            </a:r>
            <a:r>
              <a:rPr lang="es-AR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través de la captura de cargos directivos y </a:t>
            </a:r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 contratos.</a:t>
            </a:r>
            <a:endParaRPr lang="es-A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342900" algn="just">
              <a:lnSpc>
                <a:spcPct val="120000"/>
              </a:lnSpc>
              <a:spcBef>
                <a:spcPts val="0"/>
              </a:spcBef>
            </a:pPr>
            <a:endParaRPr lang="es-A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Nos preguntamos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8" name="Imagen 7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8893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>
              <a:buNone/>
            </a:pPr>
            <a:r>
              <a:rPr lang="es-A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Estado al servicio de la </a:t>
            </a:r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Sociedad, presente</a:t>
            </a:r>
            <a:r>
              <a:rPr lang="es-A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eficaz y </a:t>
            </a:r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eficiente, no </a:t>
            </a:r>
            <a:r>
              <a:rPr lang="es-A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logra con ajuste sino con</a:t>
            </a:r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endParaRPr lang="es-AR" sz="2000" dirty="0">
              <a:solidFill>
                <a:srgbClr val="172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DE GOBIERNO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liderazgo</a:t>
            </a:r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efectivo.</a:t>
            </a: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reconocimiento de los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trabajadores públicos.</a:t>
            </a: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vocación federal.</a:t>
            </a: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 del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territorio.</a:t>
            </a:r>
          </a:p>
          <a:p>
            <a:pPr algn="just"/>
            <a:r>
              <a:rPr lang="es-A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COMPROMISO IRRENUNCIABLE CON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PÚBLICO.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0" y="-142"/>
            <a:ext cx="12192000" cy="1450569"/>
            <a:chOff x="0" y="-141"/>
            <a:chExt cx="12192000" cy="1240362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C6BAEFB9-FEE0-AD49-A435-5380E0BD5658}"/>
                </a:ext>
              </a:extLst>
            </p:cNvPr>
            <p:cNvSpPr/>
            <p:nvPr/>
          </p:nvSpPr>
          <p:spPr>
            <a:xfrm>
              <a:off x="0" y="-141"/>
              <a:ext cx="12192000" cy="1066358"/>
            </a:xfrm>
            <a:prstGeom prst="rect">
              <a:avLst/>
            </a:prstGeom>
            <a:solidFill>
              <a:srgbClr val="172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544" tIns="38272" rIns="76544" bIns="38272" rtlCol="0" anchor="ctr"/>
            <a:lstStyle/>
            <a:p>
              <a:pPr algn="ctr"/>
              <a:r>
                <a:rPr lang="es-AR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Nuestras certezas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0" y="1066217"/>
              <a:ext cx="12192000" cy="1740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9" name="Imagen 8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C526D66-3621-4347-B1EF-342CBF4DB9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83466"/>
            <a:ext cx="5393770" cy="6374535"/>
          </a:xfrm>
          <a:custGeom>
            <a:avLst/>
            <a:gdLst>
              <a:gd name="connsiteX0" fmla="*/ 2047752 w 5393770"/>
              <a:gd name="connsiteY0" fmla="*/ 0 h 6374535"/>
              <a:gd name="connsiteX1" fmla="*/ 5393770 w 5393770"/>
              <a:gd name="connsiteY1" fmla="*/ 3346018 h 6374535"/>
              <a:gd name="connsiteX2" fmla="*/ 3642663 w 5393770"/>
              <a:gd name="connsiteY2" fmla="*/ 6288190 h 6374535"/>
              <a:gd name="connsiteX3" fmla="*/ 3463422 w 5393770"/>
              <a:gd name="connsiteY3" fmla="*/ 6374535 h 6374535"/>
              <a:gd name="connsiteX4" fmla="*/ 624279 w 5393770"/>
              <a:gd name="connsiteY4" fmla="*/ 6374535 h 6374535"/>
              <a:gd name="connsiteX5" fmla="*/ 382249 w 5393770"/>
              <a:gd name="connsiteY5" fmla="*/ 6248727 h 6374535"/>
              <a:gd name="connsiteX6" fmla="*/ 143729 w 5393770"/>
              <a:gd name="connsiteY6" fmla="*/ 6097845 h 6374535"/>
              <a:gd name="connsiteX7" fmla="*/ 0 w 5393770"/>
              <a:gd name="connsiteY7" fmla="*/ 5989017 h 6374535"/>
              <a:gd name="connsiteX8" fmla="*/ 0 w 5393770"/>
              <a:gd name="connsiteY8" fmla="*/ 703020 h 6374535"/>
              <a:gd name="connsiteX9" fmla="*/ 143728 w 5393770"/>
              <a:gd name="connsiteY9" fmla="*/ 594191 h 6374535"/>
              <a:gd name="connsiteX10" fmla="*/ 2047752 w 5393770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93770" h="6374535">
                <a:moveTo>
                  <a:pt x="2047752" y="0"/>
                </a:moveTo>
                <a:cubicBezTo>
                  <a:pt x="3895707" y="0"/>
                  <a:pt x="5393770" y="1498063"/>
                  <a:pt x="5393770" y="3346018"/>
                </a:cubicBezTo>
                <a:cubicBezTo>
                  <a:pt x="5393770" y="4616487"/>
                  <a:pt x="4685701" y="5721578"/>
                  <a:pt x="3642663" y="6288190"/>
                </a:cubicBezTo>
                <a:lnTo>
                  <a:pt x="3463422" y="6374535"/>
                </a:lnTo>
                <a:lnTo>
                  <a:pt x="624279" y="6374535"/>
                </a:lnTo>
                <a:lnTo>
                  <a:pt x="382249" y="6248727"/>
                </a:lnTo>
                <a:cubicBezTo>
                  <a:pt x="300507" y="6201724"/>
                  <a:pt x="220937" y="6151368"/>
                  <a:pt x="143729" y="6097845"/>
                </a:cubicBezTo>
                <a:lnTo>
                  <a:pt x="0" y="5989017"/>
                </a:lnTo>
                <a:lnTo>
                  <a:pt x="0" y="703020"/>
                </a:lnTo>
                <a:lnTo>
                  <a:pt x="143728" y="594191"/>
                </a:lnTo>
                <a:cubicBezTo>
                  <a:pt x="684187" y="219535"/>
                  <a:pt x="1340332" y="0"/>
                  <a:pt x="204775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0193166D-DDF1-4F9A-A786-A7AEF537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7373"/>
            <a:ext cx="5229863" cy="6210629"/>
          </a:xfrm>
          <a:custGeom>
            <a:avLst/>
            <a:gdLst>
              <a:gd name="connsiteX0" fmla="*/ 2047751 w 5229863"/>
              <a:gd name="connsiteY0" fmla="*/ 0 h 6210629"/>
              <a:gd name="connsiteX1" fmla="*/ 5229863 w 5229863"/>
              <a:gd name="connsiteY1" fmla="*/ 3182112 h 6210629"/>
              <a:gd name="connsiteX2" fmla="*/ 3286373 w 5229863"/>
              <a:gd name="connsiteY2" fmla="*/ 6114158 h 6210629"/>
              <a:gd name="connsiteX3" fmla="*/ 3022794 w 5229863"/>
              <a:gd name="connsiteY3" fmla="*/ 6210629 h 6210629"/>
              <a:gd name="connsiteX4" fmla="*/ 1077939 w 5229863"/>
              <a:gd name="connsiteY4" fmla="*/ 6210629 h 6210629"/>
              <a:gd name="connsiteX5" fmla="*/ 953634 w 5229863"/>
              <a:gd name="connsiteY5" fmla="*/ 6171135 h 6210629"/>
              <a:gd name="connsiteX6" fmla="*/ 23632 w 5229863"/>
              <a:gd name="connsiteY6" fmla="*/ 5637585 h 6210629"/>
              <a:gd name="connsiteX7" fmla="*/ 0 w 5229863"/>
              <a:gd name="connsiteY7" fmla="*/ 5616107 h 6210629"/>
              <a:gd name="connsiteX8" fmla="*/ 0 w 5229863"/>
              <a:gd name="connsiteY8" fmla="*/ 748118 h 6210629"/>
              <a:gd name="connsiteX9" fmla="*/ 23632 w 5229863"/>
              <a:gd name="connsiteY9" fmla="*/ 726640 h 6210629"/>
              <a:gd name="connsiteX10" fmla="*/ 2047751 w 5229863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29863" h="6210629">
                <a:moveTo>
                  <a:pt x="2047751" y="0"/>
                </a:moveTo>
                <a:cubicBezTo>
                  <a:pt x="3805183" y="0"/>
                  <a:pt x="5229863" y="1424680"/>
                  <a:pt x="5229863" y="3182112"/>
                </a:cubicBezTo>
                <a:cubicBezTo>
                  <a:pt x="5229863" y="4500186"/>
                  <a:pt x="4428481" y="5631087"/>
                  <a:pt x="3286373" y="6114158"/>
                </a:cubicBezTo>
                <a:lnTo>
                  <a:pt x="3022794" y="6210629"/>
                </a:lnTo>
                <a:lnTo>
                  <a:pt x="1077939" y="6210629"/>
                </a:lnTo>
                <a:lnTo>
                  <a:pt x="953634" y="6171135"/>
                </a:lnTo>
                <a:cubicBezTo>
                  <a:pt x="612471" y="6046219"/>
                  <a:pt x="298661" y="5864559"/>
                  <a:pt x="23632" y="5637585"/>
                </a:cubicBezTo>
                <a:lnTo>
                  <a:pt x="0" y="5616107"/>
                </a:lnTo>
                <a:lnTo>
                  <a:pt x="0" y="748118"/>
                </a:lnTo>
                <a:lnTo>
                  <a:pt x="23632" y="726640"/>
                </a:lnTo>
                <a:cubicBezTo>
                  <a:pt x="573689" y="272693"/>
                  <a:pt x="1278875" y="0"/>
                  <a:pt x="20477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8A177BCC-4208-4795-8572-4D623BA1E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E4EE7214-AC05-465E-A501-65AA04EF5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98355" y="2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6246BE0-9632-4D89-A864-122CB9045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26" y="2920627"/>
            <a:ext cx="3722836" cy="1935874"/>
          </a:xfrm>
          <a:prstGeom prst="rect">
            <a:avLst/>
          </a:prstGeom>
        </p:spPr>
      </p:pic>
      <p:pic>
        <p:nvPicPr>
          <p:cNvPr id="10" name="Imagen 9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xmlns="" id="{C4FDDE5B-5D8E-46A9-8801-DC9CD6B68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5913" y="642748"/>
            <a:ext cx="2124076" cy="764667"/>
          </a:xfrm>
          <a:prstGeom prst="rect">
            <a:avLst/>
          </a:prstGeom>
        </p:spPr>
      </p:pic>
      <p:sp>
        <p:nvSpPr>
          <p:cNvPr id="14" name="1 Título">
            <a:extLst>
              <a:ext uri="{FF2B5EF4-FFF2-40B4-BE49-F238E27FC236}">
                <a16:creationId xmlns:a16="http://schemas.microsoft.com/office/drawing/2014/main" xmlns="" id="{8E3E477B-3EAB-4B61-AA63-96BAFFB54995}"/>
              </a:ext>
            </a:extLst>
          </p:cNvPr>
          <p:cNvSpPr txBox="1">
            <a:spLocks/>
          </p:cNvSpPr>
          <p:nvPr/>
        </p:nvSpPr>
        <p:spPr>
          <a:xfrm>
            <a:off x="5708094" y="4344006"/>
            <a:ext cx="6261401" cy="21025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OBSERVATORIO DEL ESTADO NACIONAL</a:t>
            </a:r>
          </a:p>
          <a:p>
            <a:pPr algn="r"/>
            <a:r>
              <a:rPr lang="en-US" sz="1900" b="1" dirty="0">
                <a:latin typeface="Arial Black" panose="020B0A04020102020204" pitchFamily="34" charset="0"/>
              </a:rPr>
              <a:t/>
            </a:r>
            <a:br>
              <a:rPr lang="en-US" sz="1900" b="1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www.equiposweb.com.ar</a:t>
            </a:r>
          </a:p>
          <a:p>
            <a:pPr algn="r"/>
            <a:r>
              <a:rPr lang="en-US" sz="2000" dirty="0">
                <a:latin typeface="Arial Black" panose="020B0A04020102020204" pitchFamily="34" charset="0"/>
              </a:rPr>
              <a:t/>
            </a:r>
            <a:br>
              <a:rPr lang="en-US" sz="2000" dirty="0"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</a:rPr>
              <a:t>estado@institutopatria.com.ar</a:t>
            </a:r>
            <a:endParaRPr lang="en-US" sz="19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023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FAFA9D0-1514-4080-B5F6-D4DE84908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138" y="5696014"/>
            <a:ext cx="10724826" cy="99739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Disminuyó la cantidad y cambió la calidad del gasto: </a:t>
            </a:r>
          </a:p>
          <a:p>
            <a:pPr marL="800100" lvl="1" indent="-342900" algn="l"/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 dos años, 25% de reducción de transferencias de capital.</a:t>
            </a:r>
          </a:p>
          <a:p>
            <a:pPr marL="800100" lvl="1" indent="-342900" algn="l"/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Patrón histórico de gobiernos de derecha: reducción de gastos de capital.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6AD6B791-7B4A-4E3D-8339-E0BDDC4E61B6}"/>
              </a:ext>
            </a:extLst>
          </p:cNvPr>
          <p:cNvSpPr/>
          <p:nvPr/>
        </p:nvSpPr>
        <p:spPr>
          <a:xfrm>
            <a:off x="0" y="0"/>
            <a:ext cx="12192000" cy="1383136"/>
          </a:xfrm>
          <a:prstGeom prst="rect">
            <a:avLst/>
          </a:prstGeom>
          <a:solidFill>
            <a:srgbClr val="172A53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Evolución de la participación porcentual de las transferencias </a:t>
            </a: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corrientes (azul) y de capital (naranja)Años 2001/2017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3 Imagen">
            <a:extLst>
              <a:ext uri="{FF2B5EF4-FFF2-40B4-BE49-F238E27FC236}">
                <a16:creationId xmlns:a16="http://schemas.microsoft.com/office/drawing/2014/main" xmlns="" id="{5CF84552-8F1C-4AE0-B0C8-9C3ACDB1BDC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65"/>
          <a:stretch/>
        </p:blipFill>
        <p:spPr bwMode="auto">
          <a:xfrm>
            <a:off x="1842598" y="1622922"/>
            <a:ext cx="8304184" cy="4073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68CBA73E-7DB2-42B6-9E2B-1BA15C9B3E55}"/>
              </a:ext>
            </a:extLst>
          </p:cNvPr>
          <p:cNvSpPr/>
          <p:nvPr/>
        </p:nvSpPr>
        <p:spPr>
          <a:xfrm>
            <a:off x="0" y="1257257"/>
            <a:ext cx="12192000" cy="1529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9" name="Grupo 8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10" name="Imagen 9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xmlns="" val="54115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8B7A51D-2660-4F4E-85D0-CAAA64D130D1}"/>
              </a:ext>
            </a:extLst>
          </p:cNvPr>
          <p:cNvSpPr/>
          <p:nvPr/>
        </p:nvSpPr>
        <p:spPr>
          <a:xfrm>
            <a:off x="0" y="0"/>
            <a:ext cx="12192000" cy="1226662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6AD6B791-7B4A-4E3D-8339-E0BDDC4E61B6}"/>
              </a:ext>
            </a:extLst>
          </p:cNvPr>
          <p:cNvSpPr/>
          <p:nvPr/>
        </p:nvSpPr>
        <p:spPr>
          <a:xfrm>
            <a:off x="0" y="83890"/>
            <a:ext cx="12192000" cy="983539"/>
          </a:xfrm>
          <a:prstGeom prst="rect">
            <a:avLst/>
          </a:prstGeom>
          <a:solidFill>
            <a:srgbClr val="172A53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Evolución de las transferencias corrientes (azul) y de capital (naranja) para cada jurisdicción. Años 2015/17.</a:t>
            </a:r>
          </a:p>
        </p:txBody>
      </p:sp>
      <p:pic>
        <p:nvPicPr>
          <p:cNvPr id="7" name="2 Imagen" descr="1517Var periodo anterior Constante (3).png">
            <a:extLst>
              <a:ext uri="{FF2B5EF4-FFF2-40B4-BE49-F238E27FC236}">
                <a16:creationId xmlns:a16="http://schemas.microsoft.com/office/drawing/2014/main" xmlns="" id="{43994C26-E88E-478C-9C75-45B4D892BFF2}"/>
              </a:ext>
            </a:extLst>
          </p:cNvPr>
          <p:cNvPicPr/>
          <p:nvPr/>
        </p:nvPicPr>
        <p:blipFill>
          <a:blip r:embed="rId2" cstate="print"/>
          <a:srcRect t="4461"/>
          <a:stretch>
            <a:fillRect/>
          </a:stretch>
        </p:blipFill>
        <p:spPr>
          <a:xfrm>
            <a:off x="1801090" y="1401246"/>
            <a:ext cx="8589819" cy="3880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7755A93-BCA9-41E5-AC82-473D494A3BBB}"/>
              </a:ext>
            </a:extLst>
          </p:cNvPr>
          <p:cNvSpPr/>
          <p:nvPr/>
        </p:nvSpPr>
        <p:spPr>
          <a:xfrm>
            <a:off x="1662109" y="5456754"/>
            <a:ext cx="9256581" cy="60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Nota: 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miles de millones de $ constantes de 2017. Actualizado por índice mayorista INDEC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Elaboración propia a partir de datos del SIDIF.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81AA8822-85FE-430F-A90B-0F890F8C7007}"/>
              </a:ext>
            </a:extLst>
          </p:cNvPr>
          <p:cNvSpPr/>
          <p:nvPr/>
        </p:nvSpPr>
        <p:spPr>
          <a:xfrm>
            <a:off x="0" y="1165817"/>
            <a:ext cx="12192000" cy="1529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4" name="Grupo 3"/>
          <p:cNvGrpSpPr/>
          <p:nvPr/>
        </p:nvGrpSpPr>
        <p:grpSpPr>
          <a:xfrm>
            <a:off x="10501301" y="5930789"/>
            <a:ext cx="2457949" cy="2196112"/>
            <a:chOff x="10501301" y="5930789"/>
            <a:chExt cx="2457949" cy="2196112"/>
          </a:xfrm>
        </p:grpSpPr>
        <p:pic>
          <p:nvPicPr>
            <p:cNvPr id="6" name="Imagen 5" descr="Imagen que contiene imágenes prediseñadas&#10;&#10;Descripción generada con confianza muy alta">
              <a:extLst>
                <a:ext uri="{FF2B5EF4-FFF2-40B4-BE49-F238E27FC236}">
                  <a16:creationId xmlns:a16="http://schemas.microsoft.com/office/drawing/2014/main" xmlns="" id="{A79E856E-023D-4D22-91B2-4646781B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46979" y="6286799"/>
              <a:ext cx="1587121" cy="571201"/>
            </a:xfrm>
            <a:prstGeom prst="rect">
              <a:avLst/>
            </a:prstGeom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501301" y="5930789"/>
              <a:ext cx="2457949" cy="2196112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xmlns="" val="16924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DFAFA9D0-1514-4080-B5F6-D4DE84908D68}"/>
              </a:ext>
            </a:extLst>
          </p:cNvPr>
          <p:cNvSpPr txBox="1">
            <a:spLocks/>
          </p:cNvSpPr>
          <p:nvPr/>
        </p:nvSpPr>
        <p:spPr>
          <a:xfrm>
            <a:off x="898471" y="1871977"/>
            <a:ext cx="10395057" cy="3890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Salvo en CABA, Bs. As. 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kumimoji="0" lang="es-E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Córdoba, se redujeron las transferencias presupuestarias a las provincias.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 aumento para CABA y Buenos Aires se une a mejoras en otros recursos de origen nacional (coparticipación a CABA, ayudas extraordinarias a Bs. As., préstamos nacionales).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kumimoji="0" lang="es-ES" sz="2400" b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 incrementado la</a:t>
            </a:r>
            <a:r>
              <a:rPr kumimoji="0" lang="es-E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discrecionalidad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en </a:t>
            </a:r>
            <a:r>
              <a:rPr kumimoji="0" lang="es-E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asignación de fondos.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6AD6B791-7B4A-4E3D-8339-E0BDDC4E61B6}"/>
              </a:ext>
            </a:extLst>
          </p:cNvPr>
          <p:cNvSpPr/>
          <p:nvPr/>
        </p:nvSpPr>
        <p:spPr>
          <a:xfrm>
            <a:off x="0" y="-190"/>
            <a:ext cx="12192000" cy="229743"/>
          </a:xfrm>
          <a:prstGeom prst="rect">
            <a:avLst/>
          </a:prstGeom>
          <a:solidFill>
            <a:srgbClr val="172A53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ES" sz="9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0427732" y="5762623"/>
            <a:ext cx="2457949" cy="2196112"/>
            <a:chOff x="10427732" y="5762623"/>
            <a:chExt cx="2457949" cy="2196112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xmlns="" id="{F89412C6-EE25-4A4B-9BBF-A8B20C69365B}"/>
                </a:ext>
              </a:extLst>
            </p:cNvPr>
            <p:cNvSpPr/>
            <p:nvPr/>
          </p:nvSpPr>
          <p:spPr>
            <a:xfrm>
              <a:off x="10427732" y="5762623"/>
              <a:ext cx="2457949" cy="21961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789857" y="6155666"/>
              <a:ext cx="1254082" cy="460598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1508070" y="607720"/>
            <a:ext cx="896180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Evolución de </a:t>
            </a:r>
            <a:r>
              <a:rPr lang="es-E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transferencias </a:t>
            </a:r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2015 - 2017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863101" y="2757074"/>
            <a:ext cx="6473952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AR" sz="5300" dirty="0">
                <a:solidFill>
                  <a:schemeClr val="bg1"/>
                </a:solidFill>
                <a:latin typeface="Arial Black" panose="020B0A04020102020204" pitchFamily="34" charset="0"/>
              </a:rPr>
              <a:t>Presupuesto público</a:t>
            </a:r>
            <a:endParaRPr lang="es-AR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4 Marcador de contenido" descr="logo Observatorio.jpg"/>
          <p:cNvPicPr>
            <a:picLocks noChangeAspect="1"/>
          </p:cNvPicPr>
          <p:nvPr/>
        </p:nvPicPr>
        <p:blipFill rotWithShape="1">
          <a:blip r:embed="rId2" cstate="print"/>
          <a:srcRect t="15557" r="1" b="15285"/>
          <a:stretch/>
        </p:blipFill>
        <p:spPr>
          <a:xfrm>
            <a:off x="6167846" y="-18288"/>
            <a:ext cx="6024154" cy="6876288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ln w="139700" cap="flat" cmpd="sng">
            <a:solidFill>
              <a:schemeClr val="bg1">
                <a:lumMod val="75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xmlns="" val="8933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2377</Words>
  <Application>Microsoft Office PowerPoint</Application>
  <PresentationFormat>Personalizado</PresentationFormat>
  <Paragraphs>453</Paragraphs>
  <Slides>55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6" baseType="lpstr">
      <vt:lpstr>Tema de Office</vt:lpstr>
      <vt:lpstr>OBSERVATORIO DEL ESTADO NACIONAL GOBIERNO Y ADMINISTRACIÓN NACIONAL 2015 - 2017        CABA, julio de 2018.</vt:lpstr>
      <vt:lpstr>¿Qué observamos?</vt:lpstr>
      <vt:lpstr>Transferencias a provincias </vt:lpstr>
      <vt:lpstr>Diapositiva 4</vt:lpstr>
      <vt:lpstr>Evolución transferencias de capital y corrientes Total general y total sin CABA, Buenos Aires y Córdoba Años 2015/16/17</vt:lpstr>
      <vt:lpstr>Diapositiva 6</vt:lpstr>
      <vt:lpstr>Diapositiva 7</vt:lpstr>
      <vt:lpstr>Diapositiva 8</vt:lpstr>
      <vt:lpstr>Presupuesto público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Participación Público Privada</vt:lpstr>
      <vt:lpstr>Diapositiva 23</vt:lpstr>
      <vt:lpstr>Diapositiva 24</vt:lpstr>
      <vt:lpstr>Diapositiva 25</vt:lpstr>
      <vt:lpstr>Diapositiva 26</vt:lpstr>
      <vt:lpstr>Organización administrativa  Empleo público</vt:lpstr>
      <vt:lpstr>Diapositiva 28</vt:lpstr>
      <vt:lpstr> En teoría…  Compromiso Federal para la Modernización del Estado (2016) COMPROMISO 2: Jerarquizar el empleo público.  </vt:lpstr>
      <vt:lpstr>Diapositiva 30</vt:lpstr>
      <vt:lpstr>Diapositiva 31</vt:lpstr>
      <vt:lpstr>Ministerio de Modernización. Subsecretaría de Rel. Laborales y Fortalecimiento del Servicio Civil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“Este Gobierno no achicó el Estado, hay una superestructura política mucho más densa.”  Oscar Oszlak. Reportaje de INFOBAE, 21 de julio 2018.  </vt:lpstr>
      <vt:lpstr>Gobierno Abierto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Reflexiones  finales</vt:lpstr>
      <vt:lpstr>Diapositiva 52</vt:lpstr>
      <vt:lpstr>Diapositiva 53</vt:lpstr>
      <vt:lpstr>Diapositiva 54</vt:lpstr>
      <vt:lpstr>Diapositiva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OBSERVATORIO DEL ESTADO NACIONAL GOBIERNO Y ADMINISTRACIÓN NACIONAL 2015 -2017        CABA, julio de 2018.</dc:title>
  <dc:creator>Verónica Nostro</dc:creator>
  <cp:lastModifiedBy>Claudia</cp:lastModifiedBy>
  <cp:revision>43</cp:revision>
  <dcterms:created xsi:type="dcterms:W3CDTF">2018-07-30T17:51:35Z</dcterms:created>
  <dcterms:modified xsi:type="dcterms:W3CDTF">2018-08-08T18:08:21Z</dcterms:modified>
</cp:coreProperties>
</file>