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63" r:id="rId2"/>
    <p:sldId id="266" r:id="rId3"/>
    <p:sldId id="270" r:id="rId4"/>
    <p:sldId id="258" r:id="rId5"/>
    <p:sldId id="262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920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105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998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92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515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14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6/10/2019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705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244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533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737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6/10/2019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524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6/10/2019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61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99F865-147A-4E1E-9DE3-FCA979D973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0303" y="2433565"/>
            <a:ext cx="7315200" cy="3255264"/>
          </a:xfrm>
        </p:spPr>
        <p:txBody>
          <a:bodyPr>
            <a:normAutofit fontScale="90000"/>
          </a:bodyPr>
          <a:lstStyle/>
          <a:p>
            <a:br>
              <a:rPr lang="es-AR" sz="7200" b="1" kern="0" dirty="0">
                <a:latin typeface="Arial" panose="020B0604020202020204" pitchFamily="34" charset="0"/>
              </a:rPr>
            </a:br>
            <a:br>
              <a:rPr lang="es-AR" sz="7200" b="1" kern="0" dirty="0">
                <a:latin typeface="Arial" panose="020B0604020202020204" pitchFamily="34" charset="0"/>
              </a:rPr>
            </a:br>
            <a:br>
              <a:rPr lang="es-AR" sz="7200" b="1" kern="0" dirty="0">
                <a:latin typeface="Arial" panose="020B0604020202020204" pitchFamily="34" charset="0"/>
              </a:rPr>
            </a:br>
            <a:br>
              <a:rPr lang="es-AR" sz="7200" b="1" kern="0" dirty="0">
                <a:latin typeface="Arial" panose="020B0604020202020204" pitchFamily="34" charset="0"/>
              </a:rPr>
            </a:br>
            <a:br>
              <a:rPr lang="es-AR" sz="7200" b="1" kern="0" dirty="0">
                <a:latin typeface="Arial" panose="020B0604020202020204" pitchFamily="34" charset="0"/>
              </a:rPr>
            </a:br>
            <a:br>
              <a:rPr lang="es-AR" sz="7200" b="1" kern="0" dirty="0">
                <a:latin typeface="Arial" panose="020B0604020202020204" pitchFamily="34" charset="0"/>
              </a:rPr>
            </a:br>
            <a:br>
              <a:rPr lang="es-AR" sz="7200" b="1" kern="0" dirty="0">
                <a:latin typeface="Arial" panose="020B0604020202020204" pitchFamily="34" charset="0"/>
              </a:rPr>
            </a:br>
            <a:br>
              <a:rPr lang="es-AR" sz="7200" b="1" kern="0" dirty="0">
                <a:latin typeface="Arial" panose="020B0604020202020204" pitchFamily="34" charset="0"/>
              </a:rPr>
            </a:br>
            <a:r>
              <a:rPr lang="es-419" sz="7200" b="1" kern="0" dirty="0">
                <a:latin typeface="Arial" panose="020B0604020202020204" pitchFamily="34" charset="0"/>
              </a:rPr>
              <a:t>OBSERVATORIO </a:t>
            </a:r>
            <a:r>
              <a:rPr lang="es-419" sz="4900" b="1" kern="0" dirty="0">
                <a:latin typeface="Arial" panose="020B0604020202020204" pitchFamily="34" charset="0"/>
              </a:rPr>
              <a:t>DEL ESTADO PROVINCIAL</a:t>
            </a:r>
            <a:br>
              <a:rPr lang="es-419" sz="4900" b="1" kern="0" dirty="0">
                <a:latin typeface="Arial" panose="020B0604020202020204" pitchFamily="34" charset="0"/>
              </a:rPr>
            </a:br>
            <a:r>
              <a:rPr lang="es-419" sz="4900" b="1" kern="0" dirty="0">
                <a:latin typeface="Arial" panose="020B0604020202020204" pitchFamily="34" charset="0"/>
              </a:rPr>
              <a:t>Propuestas para la Provincia de Buenos Aires</a:t>
            </a:r>
            <a:br>
              <a:rPr lang="es-AR" sz="7200" b="1" kern="0" dirty="0">
                <a:latin typeface="Arial" panose="020B0604020202020204" pitchFamily="34" charset="0"/>
              </a:rPr>
            </a:br>
            <a:endParaRPr lang="es-AR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AB4B4D0-9F1B-4662-9697-BEFADBEEBFB7}"/>
              </a:ext>
            </a:extLst>
          </p:cNvPr>
          <p:cNvSpPr txBox="1"/>
          <p:nvPr/>
        </p:nvSpPr>
        <p:spPr>
          <a:xfrm>
            <a:off x="9364717" y="1608083"/>
            <a:ext cx="233329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>
                <a:latin typeface="Abadi" panose="020B0604020202020204" pitchFamily="34" charset="0"/>
              </a:rPr>
              <a:t>Comisión Estado y AP</a:t>
            </a:r>
          </a:p>
          <a:p>
            <a:endParaRPr lang="es-AR" sz="4000" b="1" dirty="0">
              <a:latin typeface="Abadi" panose="020B0604020202020204" pitchFamily="34" charset="0"/>
            </a:endParaRPr>
          </a:p>
          <a:p>
            <a:r>
              <a:rPr lang="es-AR" sz="4000" b="1" dirty="0">
                <a:latin typeface="Abadi" panose="020B0604020202020204" pitchFamily="34" charset="0"/>
              </a:rPr>
              <a:t>2019</a:t>
            </a:r>
            <a:endParaRPr lang="es-AR" b="1" dirty="0">
              <a:latin typeface="Abadi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419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5B44FF-AED2-4F30-83C9-5A1E94896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234CCC-9F09-42DD-BF92-E2F058234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864108"/>
            <a:ext cx="7844511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 ACUERDO SOCIAL, PLANIFICACIÓN ESTRATÉGICA Y ORGANIZACIÓN PÚBLICA</a:t>
            </a:r>
          </a:p>
        </p:txBody>
      </p:sp>
    </p:spTree>
    <p:extLst>
      <p:ext uri="{BB962C8B-B14F-4D97-AF65-F5344CB8AC3E}">
        <p14:creationId xmlns:p14="http://schemas.microsoft.com/office/powerpoint/2010/main" val="2172810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5B44FF-AED2-4F30-83C9-5A1E94896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234CCC-9F09-42DD-BF92-E2F058234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0303" y="864108"/>
            <a:ext cx="8103475" cy="512064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TRABAJADORES/AS ESTATALES EN EL PROYECTO DE GOBIERNO </a:t>
            </a:r>
          </a:p>
        </p:txBody>
      </p:sp>
    </p:spTree>
    <p:extLst>
      <p:ext uri="{BB962C8B-B14F-4D97-AF65-F5344CB8AC3E}">
        <p14:creationId xmlns:p14="http://schemas.microsoft.com/office/powerpoint/2010/main" val="3651986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CC9BCA-0CB5-4899-B02F-E6F09AB55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1379" y="1128408"/>
            <a:ext cx="7236373" cy="4601183"/>
          </a:xfrm>
        </p:spPr>
        <p:txBody>
          <a:bodyPr>
            <a:normAutofit/>
          </a:bodyPr>
          <a:lstStyle/>
          <a:p>
            <a:r>
              <a:rPr lang="es-A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 RELACIONES INTER - GUBERNAMENTALES, DIMENSIÓN MUNICIPAL E INTEGRACIÓN REGIONAL.</a:t>
            </a:r>
          </a:p>
        </p:txBody>
      </p:sp>
    </p:spTree>
    <p:extLst>
      <p:ext uri="{BB962C8B-B14F-4D97-AF65-F5344CB8AC3E}">
        <p14:creationId xmlns:p14="http://schemas.microsoft.com/office/powerpoint/2010/main" val="2775231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20460B-F743-4B94-88ED-454A7F7E9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3822" y="819807"/>
            <a:ext cx="8644758" cy="5218386"/>
          </a:xfrm>
        </p:spPr>
        <p:txBody>
          <a:bodyPr>
            <a:noAutofit/>
          </a:bodyPr>
          <a:lstStyle/>
          <a:p>
            <a:r>
              <a:rPr lang="es-A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 BANCA PÚBLICA</a:t>
            </a:r>
          </a:p>
        </p:txBody>
      </p:sp>
    </p:spTree>
    <p:extLst>
      <p:ext uri="{BB962C8B-B14F-4D97-AF65-F5344CB8AC3E}">
        <p14:creationId xmlns:p14="http://schemas.microsoft.com/office/powerpoint/2010/main" val="2855212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E297B6-22E1-4C4C-88DD-AD7C0957F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4441" y="1142999"/>
            <a:ext cx="7220607" cy="4955371"/>
          </a:xfrm>
        </p:spPr>
        <p:txBody>
          <a:bodyPr>
            <a:normAutofit/>
          </a:bodyPr>
          <a:lstStyle/>
          <a:p>
            <a:r>
              <a:rPr lang="es-AR" sz="2400" b="1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OBSERVATORIO DEL ESTADO PROVINCIAL</a:t>
            </a:r>
            <a:br>
              <a:rPr lang="es-AR" sz="2400" b="1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</a:br>
            <a:r>
              <a:rPr lang="es-AR" sz="2400" b="1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COMISIÓN ESTADO Y ADMINISTRACIÓN PÚBLICA</a:t>
            </a:r>
            <a:br>
              <a:rPr lang="es-AR" sz="2400" b="1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</a:br>
            <a:r>
              <a:rPr lang="es-AR" sz="2400" b="1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INSTITUTO PATRIA</a:t>
            </a:r>
            <a:br>
              <a:rPr lang="es-AR" sz="2400" b="1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</a:br>
            <a:r>
              <a:rPr lang="es-AR" sz="2400" b="1" spc="-1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MAYO DE 2019</a:t>
            </a:r>
            <a:br>
              <a:rPr lang="es-AR" sz="4400" spc="-100" dirty="0"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</a:br>
            <a:r>
              <a:rPr lang="es-AR" sz="6000" spc="-100" dirty="0"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 </a:t>
            </a:r>
            <a:endParaRPr lang="es-AR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E08CD936-DF4C-4728-9BB9-D1313A391A2B}"/>
              </a:ext>
            </a:extLst>
          </p:cNvPr>
          <p:cNvSpPr/>
          <p:nvPr/>
        </p:nvSpPr>
        <p:spPr>
          <a:xfrm>
            <a:off x="5129048" y="-77667672"/>
            <a:ext cx="6096000" cy="315778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sz="6000" b="1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estabilidad del empleo público</a:t>
            </a:r>
            <a:r>
              <a:rPr lang="es-AR" sz="60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 y la </a:t>
            </a:r>
            <a:r>
              <a:rPr lang="es-AR" sz="6000" b="1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plena vigencia de los Convenios Colectivos de Trabajo en el Sector Público.</a:t>
            </a:r>
            <a:br>
              <a:rPr lang="es-AR" sz="66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AR" sz="60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 </a:t>
            </a:r>
            <a:br>
              <a:rPr lang="es-AR" sz="66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ES_tradnl" sz="6000" b="1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- Regularización laboral y revisión de despidos. </a:t>
            </a:r>
            <a:br>
              <a:rPr lang="es-AR" sz="66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AR" sz="60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 </a:t>
            </a:r>
            <a:br>
              <a:rPr lang="es-AR" sz="66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ES_tradnl" sz="6000" b="1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- Ingreso y promoción en la Administración Pública. </a:t>
            </a:r>
            <a:br>
              <a:rPr lang="es-AR" sz="66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AR" sz="6000" i="1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 </a:t>
            </a:r>
            <a:br>
              <a:rPr lang="es-AR" sz="66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ES_tradnl" sz="6000" b="1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- Planificación de gobierno y perfiles laborales. </a:t>
            </a:r>
            <a:br>
              <a:rPr lang="es-AR" sz="66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ES_tradnl" sz="6000" b="1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 </a:t>
            </a:r>
            <a:br>
              <a:rPr lang="es-AR" sz="66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ES_tradnl" sz="6000" b="1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- Funciones directivas. </a:t>
            </a:r>
            <a:r>
              <a:rPr lang="es-AR" sz="6000" i="1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 </a:t>
            </a:r>
            <a:br>
              <a:rPr lang="es-AR" sz="66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ES_tradnl" sz="6000" b="1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- Formación y trayectorias.</a:t>
            </a:r>
            <a:r>
              <a:rPr lang="es-ES_tradnl" sz="60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 </a:t>
            </a:r>
            <a:br>
              <a:rPr lang="es-AR" sz="66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AR" sz="66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 </a:t>
            </a:r>
            <a:br>
              <a:rPr lang="es-AR" sz="66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</a:br>
            <a:r>
              <a:rPr lang="es-AR" sz="6000" b="1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- Gestores públicos al frente de los programas estatales.</a:t>
            </a:r>
            <a:r>
              <a:rPr lang="es-AR" sz="6000" spc="-1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+mj-cs"/>
              </a:rPr>
              <a:t>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59385185"/>
      </p:ext>
    </p:extLst>
  </p:cSld>
  <p:clrMapOvr>
    <a:masterClrMapping/>
  </p:clrMapOvr>
</p:sld>
</file>

<file path=ppt/theme/theme1.xml><?xml version="1.0" encoding="utf-8"?>
<a:theme xmlns:a="http://schemas.openxmlformats.org/drawingml/2006/main" name="Marco">
  <a:themeElements>
    <a:clrScheme name="Marco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Marco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arco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TM03457475[[fn=Marco]]</Template>
  <TotalTime>1153</TotalTime>
  <Words>62</Words>
  <Application>Microsoft Office PowerPoint</Application>
  <PresentationFormat>Panorámica</PresentationFormat>
  <Paragraphs>10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Abadi</vt:lpstr>
      <vt:lpstr>Arial</vt:lpstr>
      <vt:lpstr>Corbel</vt:lpstr>
      <vt:lpstr>Wingdings 2</vt:lpstr>
      <vt:lpstr>Marco</vt:lpstr>
      <vt:lpstr>        OBSERVATORIO DEL ESTADO PROVINCIAL Propuestas para la Provincia de Buenos Aires </vt:lpstr>
      <vt:lpstr>Presentación de PowerPoint</vt:lpstr>
      <vt:lpstr>Presentación de PowerPoint</vt:lpstr>
      <vt:lpstr>3- RELACIONES INTER - GUBERNAMENTALES, DIMENSIÓN MUNICIPAL E INTEGRACIÓN REGIONAL.</vt:lpstr>
      <vt:lpstr>4- BANCA PÚBLICA</vt:lpstr>
      <vt:lpstr>OBSERVATORIO DEL ESTADO PROVINCIAL COMISIÓN ESTADO Y ADMINISTRACIÓN PÚBLICA INSTITUTO PATRIA MAYO DE 2019 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Propuestas para un Estado al servicio del Proyecto Nacional  Â  El compromiso del corazÃ³n, de alguien que ha militado en polÃ­tica toda la vida, estÃ¡ junto a los que no eligieron la vida que tienen y que es entonces, desde la gestiÃ³n de un gobierno, desde el Estado, donde estamos ante la responsabilidad polÃ­tica y moral de reparar esa injusticia de vivir una vida que no se quiere y que merece ser mejor. Cristina FernÃ¡ndez de Kirchner Â  Proponemos recuperar al Estado como herramienta de transformaciÃ³n al servicio de la soberanÃ­a nacional, la independencia econÃ³mica y la justicia social. Es responsabilidad soberana del Estado compatibilizar intereses particulares o sectoriales con miras al bienestar general, movilizando con efectividad y eficacia los recursos econÃ³micos y las energÃ­as creativas de la sociedad.  No habrÃ¡ soberanÃ­a nacional sin una participaciÃ³n popular, polÃ­tica y social en las instancias de decisiÃ³n, activa y organizada. Para este objetivo, se proponen nuevas formas de vinculaciÃ³n del Estado con la sociedad que le da sustento. Asimismo, nuevas herramientas institucionales aportarÃ¡n eficacia, dinamismo e integralidad a nuestro federalismo.  Proponemos tambiÃ©n el reconocimiento y la jerarquizaciÃ³n de la AdministraciÃ³n PÃºblica en todos sus niveles. MÃ¡s allÃ¡ de sus requisitos laborales, tÃ©cnicos o profesionales especÃ­ficos, la funciÃ³n pÃºblica es una responsabilidad Ã©tica y patriÃ³tica de quienes la ejercen, fuente de derechos y deberes. El documento que se presenta a continuaciÃ³n es el punto de partida del camino que nos proponemos recorrer, inspirado en nuestras convicciones, experiencias y esperanzas. Â  Â  Â  Estado y PlanificaciÃ³n concertada. Debemos retomar la senda del desarrollo integral inclusivo a travÃ©s de la puesta en marcha de un acuerdo social permanente y una planificaciÃ³n concertada. Retomar la senda de la planificaciÃ³n pÃºblica con anÃ¡lisis situado del contexto regional y mundial, superando el enfoque tecnocrÃ¡tico y gerencial. Esto demanda:  a. Contrato Social. Ãmbitos de concertaciÃ³n</dc:title>
  <dc:creator>Claudia Bernazza</dc:creator>
  <cp:lastModifiedBy>Claudia Bernazza</cp:lastModifiedBy>
  <cp:revision>12</cp:revision>
  <dcterms:created xsi:type="dcterms:W3CDTF">2019-06-06T15:02:02Z</dcterms:created>
  <dcterms:modified xsi:type="dcterms:W3CDTF">2019-06-10T15:14:54Z</dcterms:modified>
</cp:coreProperties>
</file>