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63" r:id="rId2"/>
    <p:sldId id="278" r:id="rId3"/>
    <p:sldId id="266" r:id="rId4"/>
    <p:sldId id="272" r:id="rId5"/>
    <p:sldId id="271" r:id="rId6"/>
    <p:sldId id="270" r:id="rId7"/>
    <p:sldId id="273" r:id="rId8"/>
    <p:sldId id="258" r:id="rId9"/>
    <p:sldId id="274" r:id="rId10"/>
    <p:sldId id="262" r:id="rId11"/>
    <p:sldId id="275" r:id="rId12"/>
    <p:sldId id="277" r:id="rId13"/>
    <p:sldId id="276" r:id="rId14"/>
    <p:sldId id="25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12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20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0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9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92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51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4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6/15/2019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0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24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3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73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2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61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9F865-147A-4E1E-9DE3-FCA979D973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0303" y="2433565"/>
            <a:ext cx="7315200" cy="3255264"/>
          </a:xfrm>
        </p:spPr>
        <p:txBody>
          <a:bodyPr>
            <a:normAutofit fontScale="90000"/>
          </a:bodyPr>
          <a:lstStyle/>
          <a:p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r>
              <a:rPr lang="es-419" sz="7200" b="1" kern="0" dirty="0">
                <a:latin typeface="Arial" panose="020B0604020202020204" pitchFamily="34" charset="0"/>
              </a:rPr>
              <a:t>OBSERVATORIO </a:t>
            </a:r>
            <a:r>
              <a:rPr lang="es-419" sz="4900" b="1" kern="0" dirty="0">
                <a:latin typeface="Arial" panose="020B0604020202020204" pitchFamily="34" charset="0"/>
              </a:rPr>
              <a:t>DEL ESTADO PROVINCIAL</a:t>
            </a:r>
            <a:br>
              <a:rPr lang="es-419" sz="4900" b="1" kern="0" dirty="0">
                <a:latin typeface="Arial" panose="020B0604020202020204" pitchFamily="34" charset="0"/>
              </a:rPr>
            </a:br>
            <a:r>
              <a:rPr lang="es-419" sz="4900" b="1" kern="0" dirty="0">
                <a:latin typeface="Arial" panose="020B0604020202020204" pitchFamily="34" charset="0"/>
              </a:rPr>
              <a:t>Propuestas para la Provincia de Buenos Aires</a:t>
            </a:r>
            <a:br>
              <a:rPr lang="es-AR" sz="7200" b="1" kern="0" dirty="0">
                <a:latin typeface="Arial" panose="020B0604020202020204" pitchFamily="34" charset="0"/>
              </a:rPr>
            </a:br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AB4B4D0-9F1B-4662-9697-BEFADBEEBFB7}"/>
              </a:ext>
            </a:extLst>
          </p:cNvPr>
          <p:cNvSpPr txBox="1"/>
          <p:nvPr/>
        </p:nvSpPr>
        <p:spPr>
          <a:xfrm>
            <a:off x="9212317" y="2433565"/>
            <a:ext cx="282728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latin typeface="Arial" panose="020B0604020202020204" pitchFamily="34" charset="0"/>
                <a:cs typeface="Arial" panose="020B0604020202020204" pitchFamily="34" charset="0"/>
              </a:rPr>
              <a:t>Comisión Estado y AP</a:t>
            </a:r>
          </a:p>
          <a:p>
            <a:endParaRPr lang="es-A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4000" b="1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419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20460B-F743-4B94-88ED-454A7F7E9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0393" y="819807"/>
            <a:ext cx="8644758" cy="5218386"/>
          </a:xfrm>
        </p:spPr>
        <p:txBody>
          <a:bodyPr>
            <a:noAutofit/>
          </a:bodyPr>
          <a:lstStyle/>
          <a:p>
            <a:r>
              <a:rPr lang="es-AR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 BANCA PÚBLICA</a:t>
            </a:r>
          </a:p>
        </p:txBody>
      </p:sp>
    </p:spTree>
    <p:extLst>
      <p:ext uri="{BB962C8B-B14F-4D97-AF65-F5344CB8AC3E}">
        <p14:creationId xmlns:p14="http://schemas.microsoft.com/office/powerpoint/2010/main" val="2855212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352723-EEF6-4478-A3EB-4D7080D0F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E6ED3BD-E417-4948-AD46-A1790B4F157B}"/>
              </a:ext>
            </a:extLst>
          </p:cNvPr>
          <p:cNvSpPr/>
          <p:nvPr/>
        </p:nvSpPr>
        <p:spPr>
          <a:xfrm>
            <a:off x="3701144" y="854237"/>
            <a:ext cx="7772400" cy="527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AR" sz="2800" b="1" dirty="0">
                <a:latin typeface="Arial" panose="020B0604020202020204" pitchFamily="34" charset="0"/>
                <a:ea typeface="Calibri" panose="020F0502020204030204" pitchFamily="34" charset="0"/>
              </a:rPr>
              <a:t>Identidad basada en la función social </a:t>
            </a:r>
            <a:r>
              <a:rPr lang="es-AR" sz="2800" dirty="0">
                <a:latin typeface="Arial" panose="020B0604020202020204" pitchFamily="34" charset="0"/>
                <a:ea typeface="Calibri" panose="020F0502020204030204" pitchFamily="34" charset="0"/>
              </a:rPr>
              <a:t>de la Banca Pública.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AR" sz="3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AR" sz="2800" b="1" dirty="0">
                <a:latin typeface="Arial" panose="020B0604020202020204" pitchFamily="34" charset="0"/>
                <a:ea typeface="Calibri" panose="020F0502020204030204" pitchFamily="34" charset="0"/>
              </a:rPr>
              <a:t>Reactivar coordinación de Empresas Públicas.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AR" sz="3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AR" sz="2800" b="1" dirty="0">
                <a:latin typeface="Arial" panose="020B0604020202020204" pitchFamily="34" charset="0"/>
                <a:ea typeface="Calibri" panose="020F0502020204030204" pitchFamily="34" charset="0"/>
              </a:rPr>
              <a:t>Estructura que refleje la función social del Banco.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AR" sz="28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AR" sz="2800" b="1" dirty="0">
                <a:latin typeface="Arial" panose="020B0604020202020204" pitchFamily="34" charset="0"/>
                <a:ea typeface="Calibri" panose="020F0502020204030204" pitchFamily="34" charset="0"/>
              </a:rPr>
              <a:t>Fortalecer rol de tesorería de organismos públicos.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782402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A477AE-B093-4048-BF5C-9E97EEEADA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es-AR" b="1" cap="all" dirty="0">
                <a:latin typeface="Arial" panose="020B0604020202020204" pitchFamily="34" charset="0"/>
                <a:cs typeface="Arial" panose="020B0604020202020204" pitchFamily="34" charset="0"/>
              </a:rPr>
              <a:t>procesos y procedimientos administrativos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s-AR" dirty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44847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68A36-DD44-4CE2-9A55-4E972387C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EF2A4E9-FAE6-42EE-9B98-5ADA4DE0E6D5}"/>
              </a:ext>
            </a:extLst>
          </p:cNvPr>
          <p:cNvSpPr/>
          <p:nvPr/>
        </p:nvSpPr>
        <p:spPr>
          <a:xfrm>
            <a:off x="4288970" y="1123837"/>
            <a:ext cx="7206343" cy="43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_tradnl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Soberanía tecnológica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ES_tradnl" sz="32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_tradnl" sz="3200" b="1" dirty="0">
                <a:latin typeface="Arial" panose="020B0604020202020204" pitchFamily="34" charset="0"/>
                <a:ea typeface="Calibri" panose="020F0502020204030204" pitchFamily="34" charset="0"/>
              </a:rPr>
              <a:t>COMUNICACIÓN SOCIAL ABIERTA</a:t>
            </a:r>
            <a:endParaRPr lang="es-AR" sz="36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_tradnl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AR" sz="36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_tradnl" sz="3600" b="1" dirty="0">
                <a:latin typeface="Arial" panose="020B0604020202020204" pitchFamily="34" charset="0"/>
                <a:ea typeface="Times New Roman" panose="02020603050405020304" pitchFamily="18" charset="0"/>
              </a:rPr>
              <a:t>U</a:t>
            </a:r>
            <a:r>
              <a:rPr lang="es-ES" sz="32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nidades</a:t>
            </a:r>
            <a:r>
              <a:rPr lang="es-ES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 de responsabilidad primaria</a:t>
            </a:r>
            <a:r>
              <a:rPr lang="es-ES" sz="32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ES" sz="3200" dirty="0">
              <a:latin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3200" b="1" dirty="0">
                <a:latin typeface="Arial" panose="020B0604020202020204" pitchFamily="34" charset="0"/>
              </a:rPr>
              <a:t>Consultas simultáneas</a:t>
            </a:r>
            <a:endParaRPr lang="es-AR" sz="4800" b="1" dirty="0"/>
          </a:p>
        </p:txBody>
      </p:sp>
    </p:spTree>
    <p:extLst>
      <p:ext uri="{BB962C8B-B14F-4D97-AF65-F5344CB8AC3E}">
        <p14:creationId xmlns:p14="http://schemas.microsoft.com/office/powerpoint/2010/main" val="714435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297B6-22E1-4C4C-88DD-AD7C0957F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4441" y="1142999"/>
            <a:ext cx="7220607" cy="4955371"/>
          </a:xfrm>
        </p:spPr>
        <p:txBody>
          <a:bodyPr>
            <a:normAutofit/>
          </a:bodyPr>
          <a:lstStyle/>
          <a:p>
            <a:r>
              <a:rPr lang="es-AR" sz="24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OBSERVATORIO DEL ESTADO PROVINCIAL</a:t>
            </a:r>
            <a:br>
              <a:rPr lang="es-AR" sz="24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</a:br>
            <a:r>
              <a:rPr lang="es-AR" sz="24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COMISIÓN ESTADO Y ADMINISTRACIÓN PÚBLICA</a:t>
            </a:r>
            <a:br>
              <a:rPr lang="es-AR" sz="24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</a:br>
            <a:r>
              <a:rPr lang="es-AR" sz="24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INSTITUTO PATRIA</a:t>
            </a:r>
            <a:br>
              <a:rPr lang="es-AR" sz="24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</a:br>
            <a:r>
              <a:rPr lang="es-AR" sz="24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MAYO DE 2019</a:t>
            </a:r>
            <a:br>
              <a:rPr lang="es-AR" sz="4400" spc="-100" dirty="0"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</a:br>
            <a:r>
              <a:rPr lang="es-AR" sz="6000" spc="-100" dirty="0"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 </a:t>
            </a:r>
            <a:endParaRPr lang="es-AR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08CD936-DF4C-4728-9BB9-D1313A391A2B}"/>
              </a:ext>
            </a:extLst>
          </p:cNvPr>
          <p:cNvSpPr/>
          <p:nvPr/>
        </p:nvSpPr>
        <p:spPr>
          <a:xfrm>
            <a:off x="5129048" y="-77667672"/>
            <a:ext cx="6096000" cy="315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estabilidad del empleo público</a:t>
            </a:r>
            <a:r>
              <a:rPr lang="es-AR" sz="60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y la </a:t>
            </a:r>
            <a:r>
              <a:rPr lang="es-AR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plena vigencia de los Convenios Colectivos de Trabajo en el Sector Público.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60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Regularización laboral y revisión de despidos. 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60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Ingreso y promoción en la Administración Pública. 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6000" i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Planificación de gobierno y perfiles laborales. 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Funciones directivas. </a:t>
            </a:r>
            <a:r>
              <a:rPr lang="es-AR" sz="6000" i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Formación y trayectorias.</a:t>
            </a:r>
            <a:r>
              <a:rPr lang="es-ES_tradnl" sz="60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Gestores públicos al frente de los programas estatales.</a:t>
            </a:r>
            <a:r>
              <a:rPr lang="es-AR" sz="60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59385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8153F9-92EC-4F9C-B961-C63F7F985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15" y="1882793"/>
            <a:ext cx="7315200" cy="3255264"/>
          </a:xfrm>
        </p:spPr>
        <p:txBody>
          <a:bodyPr>
            <a:normAutofit fontScale="90000"/>
          </a:bodyPr>
          <a:lstStyle/>
          <a:p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1- ACUERDO SOCIAL, PLANIFICACIÓN ESTRATÉGICA Y ORGANIZACIÓN PÚBLICA </a:t>
            </a:r>
          </a:p>
        </p:txBody>
      </p:sp>
    </p:spTree>
    <p:extLst>
      <p:ext uri="{BB962C8B-B14F-4D97-AF65-F5344CB8AC3E}">
        <p14:creationId xmlns:p14="http://schemas.microsoft.com/office/powerpoint/2010/main" val="325575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B44FF-AED2-4F30-83C9-5A1E94896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234CCC-9F09-42DD-BF92-E2F058234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7844511" cy="5120640"/>
          </a:xfrm>
        </p:spPr>
        <p:txBody>
          <a:bodyPr>
            <a:normAutofit/>
          </a:bodyPr>
          <a:lstStyle/>
          <a:p>
            <a:r>
              <a:rPr lang="es-ES_tradnl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Planificación y contrato social.</a:t>
            </a:r>
          </a:p>
          <a:p>
            <a:endParaRPr lang="es-A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Conformar el </a:t>
            </a:r>
            <a:r>
              <a:rPr lang="es-E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Tribunal Social de Responsabilidad Política</a:t>
            </a:r>
            <a:r>
              <a:rPr lang="es-E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previsto por la Constitución Provincial (art. 3º). </a:t>
            </a:r>
            <a:r>
              <a:rPr lang="es-E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Dispositivos de participación popular</a:t>
            </a:r>
            <a:r>
              <a:rPr lang="es-E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A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Fortalecer la autonomía estatal y los intereses públicos.</a:t>
            </a:r>
            <a:endParaRPr lang="es-AR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810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E35879-96A2-4DA7-AE25-9642F1111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F1C77C-85CA-4A18-913E-7F6C2385F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800218" cy="5120640"/>
          </a:xfrm>
        </p:spPr>
        <p:txBody>
          <a:bodyPr/>
          <a:lstStyle/>
          <a:p>
            <a:pPr marL="0" indent="0">
              <a:buNone/>
            </a:pPr>
            <a:r>
              <a:rPr lang="es-ES_tradnl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NUEVA ORGANIZACIÓN ESTATAL </a:t>
            </a:r>
            <a:endParaRPr lang="es-A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83774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1EF72-8BAF-439E-A0E6-3324E2007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3FA02A-F393-4DE3-BE36-44FC7EDCA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Rediseñar la organización</a:t>
            </a:r>
            <a:r>
              <a:rPr lang="es-E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alineándola con el proyecto de gobierno</a:t>
            </a:r>
            <a:r>
              <a:rPr lang="es-E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 </a:t>
            </a:r>
          </a:p>
          <a:p>
            <a:endParaRPr lang="es-A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Ordenar las estructuras</a:t>
            </a:r>
            <a:r>
              <a:rPr lang="es-ES_tradnl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orgánicas: recuperar  Decreto 1322/05.</a:t>
            </a:r>
            <a:endParaRPr lang="es-A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67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B44FF-AED2-4F30-83C9-5A1E94896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234CCC-9F09-42DD-BF92-E2F058234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0303" y="864108"/>
            <a:ext cx="8103475" cy="51206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TRABAJADORES/AS ESTATALES EN EL PROYECTO DE GOBIERNO </a:t>
            </a:r>
          </a:p>
        </p:txBody>
      </p:sp>
    </p:spTree>
    <p:extLst>
      <p:ext uri="{BB962C8B-B14F-4D97-AF65-F5344CB8AC3E}">
        <p14:creationId xmlns:p14="http://schemas.microsoft.com/office/powerpoint/2010/main" val="3651986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2A2EE-16FF-4240-AD5D-B73239197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1FEB56-22FF-4987-93C3-FF077AD3A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2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Revitalizar las negociaciones colectivas</a:t>
            </a:r>
            <a:r>
              <a:rPr lang="es-ES_tradnl" sz="2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s-ES_tradnl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Regularizar relaciones laborales</a:t>
            </a:r>
            <a:r>
              <a:rPr lang="es-AR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AR" sz="28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_tradnl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Ingreso y promoción </a:t>
            </a:r>
            <a:r>
              <a:rPr lang="es-AR" sz="2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basados en </a:t>
            </a:r>
            <a:r>
              <a:rPr lang="es-AR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capacidades institucionales</a:t>
            </a:r>
            <a:r>
              <a:rPr lang="es-AR" sz="2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(compromiso público), </a:t>
            </a:r>
            <a:r>
              <a:rPr lang="es-AR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técnicas y actitudinales/relacionales</a:t>
            </a:r>
            <a:r>
              <a:rPr lang="es-AR" sz="2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con </a:t>
            </a:r>
            <a:r>
              <a:rPr lang="es-AR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enfoque de género y DDHH</a:t>
            </a:r>
            <a:r>
              <a:rPr lang="es-AR" sz="2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AR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AR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FORMACION PUBLICA Y SOCIAL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99092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CC9BCA-0CB5-4899-B02F-E6F09AB55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8743" y="1128408"/>
            <a:ext cx="8186057" cy="4601183"/>
          </a:xfrm>
        </p:spPr>
        <p:txBody>
          <a:bodyPr>
            <a:normAutofit/>
          </a:bodyPr>
          <a:lstStyle/>
          <a:p>
            <a:r>
              <a:rPr lang="es-A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RELACIONES GUBERNAMENTALES, </a:t>
            </a:r>
            <a:br>
              <a:rPr lang="es-A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DIMENSIÓN MUNICIPAL E INTEGRACIÓN REGIONAL.</a:t>
            </a:r>
          </a:p>
        </p:txBody>
      </p:sp>
    </p:spTree>
    <p:extLst>
      <p:ext uri="{BB962C8B-B14F-4D97-AF65-F5344CB8AC3E}">
        <p14:creationId xmlns:p14="http://schemas.microsoft.com/office/powerpoint/2010/main" val="2775231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8E80D-58F9-4159-B70D-69CF4F70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794384-1883-4BA2-B2B3-B4047AE66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59054" y="1412748"/>
            <a:ext cx="7910431" cy="4023360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AR" sz="3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EQUILIBRIO EN COPARTICIPACIÓN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AR" sz="3200" b="1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AR" sz="3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Consejo Provincial de Integración Regional.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AR" sz="3200" b="1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AR" sz="3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Mesas de Integración Regional (MIR)</a:t>
            </a:r>
            <a:endParaRPr lang="es-A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250591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Marc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1232</TotalTime>
  <Words>202</Words>
  <Application>Microsoft Office PowerPoint</Application>
  <PresentationFormat>Panorámica</PresentationFormat>
  <Paragraphs>44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Corbel</vt:lpstr>
      <vt:lpstr>Wingdings 2</vt:lpstr>
      <vt:lpstr>Marco</vt:lpstr>
      <vt:lpstr>        OBSERVATORIO DEL ESTADO PROVINCIAL Propuestas para la Provincia de Buenos Aires </vt:lpstr>
      <vt:lpstr>1- ACUERDO SOCIAL, PLANIFICACIÓN ESTRATÉGICA Y ORGANIZACIÓN PÚBLICA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3- RELACIONES GUBERNAMENTALES,  DIMENSIÓN MUNICIPAL E INTEGRACIÓN REGIONAL.</vt:lpstr>
      <vt:lpstr>Presentación de PowerPoint</vt:lpstr>
      <vt:lpstr>4- BANCA PÚBLICA</vt:lpstr>
      <vt:lpstr>Presentación de PowerPoint</vt:lpstr>
      <vt:lpstr>5- procesos y procedimientos administrativos.  </vt:lpstr>
      <vt:lpstr>Presentación de PowerPoint</vt:lpstr>
      <vt:lpstr>OBSERVATORIO DEL ESTADO PROVINCIAL COMISIÓN ESTADO Y ADMINISTRACIÓN PÚBLICA INSTITUTO PATRIA MAYO DE 2019 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Propuestas para un Estado al servicio del Proyecto Nacional  Â  El compromiso del corazÃ³n, de alguien que ha militado en polÃ­tica toda la vida, estÃ¡ junto a los que no eligieron la vida que tienen y que es entonces, desde la gestiÃ³n de un gobierno, desde el Estado, donde estamos ante la responsabilidad polÃ­tica y moral de reparar esa injusticia de vivir una vida que no se quiere y que merece ser mejor. Cristina FernÃ¡ndez de Kirchner Â  Proponemos recuperar al Estado como herramienta de transformaciÃ³n al servicio de la soberanÃ­a nacional, la independencia econÃ³mica y la justicia social. Es responsabilidad soberana del Estado compatibilizar intereses particulares o sectoriales con miras al bienestar general, movilizando con efectividad y eficacia los recursos econÃ³micos y las energÃ­as creativas de la sociedad.  No habrÃ¡ soberanÃ­a nacional sin una participaciÃ³n popular, polÃ­tica y social en las instancias de decisiÃ³n, activa y organizada. Para este objetivo, se proponen nuevas formas de vinculaciÃ³n del Estado con la sociedad que le da sustento. Asimismo, nuevas herramientas institucionales aportarÃ¡n eficacia, dinamismo e integralidad a nuestro federalismo.  Proponemos tambiÃ©n el reconocimiento y la jerarquizaciÃ³n de la AdministraciÃ³n PÃºblica en todos sus niveles. MÃ¡s allÃ¡ de sus requisitos laborales, tÃ©cnicos o profesionales especÃ­ficos, la funciÃ³n pÃºblica es una responsabilidad Ã©tica y patriÃ³tica de quienes la ejercen, fuente de derechos y deberes. El documento que se presenta a continuaciÃ³n es el punto de partida del camino que nos proponemos recorrer, inspirado en nuestras convicciones, experiencias y esperanzas. Â  Â  Â  Estado y PlanificaciÃ³n concertada. Debemos retomar la senda del desarrollo integral inclusivo a travÃ©s de la puesta en marcha de un acuerdo social permanente y una planificaciÃ³n concertada. Retomar la senda de la planificaciÃ³n pÃºblica con anÃ¡lisis situado del contexto regional y mundial, superando el enfoque tecnocrÃ¡tico y gerencial. Esto demanda:  a. Contrato Social. Ãmbitos de concertaciÃ³n</dc:title>
  <dc:creator>Claudia Bernazza</dc:creator>
  <cp:lastModifiedBy>Claudia Bernazza</cp:lastModifiedBy>
  <cp:revision>17</cp:revision>
  <dcterms:created xsi:type="dcterms:W3CDTF">2019-06-06T15:02:02Z</dcterms:created>
  <dcterms:modified xsi:type="dcterms:W3CDTF">2019-06-15T16:24:43Z</dcterms:modified>
</cp:coreProperties>
</file>