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63" r:id="rId2"/>
    <p:sldId id="264" r:id="rId3"/>
    <p:sldId id="265" r:id="rId4"/>
    <p:sldId id="256" r:id="rId5"/>
    <p:sldId id="266" r:id="rId6"/>
    <p:sldId id="257" r:id="rId7"/>
    <p:sldId id="258" r:id="rId8"/>
    <p:sldId id="262" r:id="rId9"/>
    <p:sldId id="259" r:id="rId10"/>
    <p:sldId id="269" r:id="rId11"/>
    <p:sldId id="267" r:id="rId12"/>
    <p:sldId id="260" r:id="rId13"/>
    <p:sldId id="268" r:id="rId14"/>
    <p:sldId id="261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2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0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9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2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1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0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4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3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3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2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1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9F865-147A-4E1E-9DE3-FCA979D97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772" y="2748875"/>
            <a:ext cx="7315200" cy="325526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r>
              <a:rPr lang="es-AR" sz="7200" b="1" kern="0" dirty="0">
                <a:latin typeface="Arial" panose="020B0604020202020204" pitchFamily="34" charset="0"/>
              </a:rPr>
              <a:t>Propuestas para un Estado al servicio del Proyecto Nacional </a:t>
            </a:r>
            <a:br>
              <a:rPr lang="es-AR" sz="7200" b="1" kern="0" dirty="0">
                <a:latin typeface="Arial" panose="020B0604020202020204" pitchFamily="34" charset="0"/>
              </a:rPr>
            </a:b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AB4B4D0-9F1B-4662-9697-BEFADBEEBFB7}"/>
              </a:ext>
            </a:extLst>
          </p:cNvPr>
          <p:cNvSpPr txBox="1"/>
          <p:nvPr/>
        </p:nvSpPr>
        <p:spPr>
          <a:xfrm>
            <a:off x="9364717" y="1608083"/>
            <a:ext cx="28272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latin typeface="Abadi" panose="020B0604020202020204" pitchFamily="34" charset="0"/>
              </a:rPr>
              <a:t>Comisión Estado y AP</a:t>
            </a:r>
          </a:p>
          <a:p>
            <a:endParaRPr lang="es-AR" sz="4000" b="1" dirty="0">
              <a:latin typeface="Abadi" panose="020B0604020202020204" pitchFamily="34" charset="0"/>
            </a:endParaRPr>
          </a:p>
          <a:p>
            <a:r>
              <a:rPr lang="es-AR" sz="4000" b="1" dirty="0">
                <a:latin typeface="Abadi" panose="020B0604020202020204" pitchFamily="34" charset="0"/>
              </a:rPr>
              <a:t>2019</a:t>
            </a:r>
            <a:endParaRPr lang="es-AR" b="1" dirty="0">
              <a:latin typeface="Abadi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19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1B3DAD-0357-4CD6-8B7F-394EAAD43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73366" y="677917"/>
            <a:ext cx="7945820" cy="5549462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Estabilidad del empleo público</a:t>
            </a:r>
            <a:r>
              <a:rPr lang="es-AR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s-AR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vigencia de los Convenios Colectivos de Trabajo.</a:t>
            </a:r>
            <a:endParaRPr lang="es-AR" sz="3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Regularización laboral y revisión de despidos.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Ingreso y promoción en la Administración Pública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Planificación de gobierno y perfiles laborales.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Funciones directivas.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Formación y trayectorias.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Gestores públicos al frente de los programas estatales.</a:t>
            </a:r>
            <a:r>
              <a:rPr lang="es-AR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57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0460B-F743-4B94-88ED-454A7F7E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2193" y="1123837"/>
            <a:ext cx="7945821" cy="4601183"/>
          </a:xfrm>
        </p:spPr>
        <p:txBody>
          <a:bodyPr>
            <a:normAutofit/>
          </a:bodyPr>
          <a:lstStyle/>
          <a:p>
            <a:r>
              <a:rPr lang="es-AR" sz="40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4- RELACIÓN ESTADO – EMPRESARIOS </a:t>
            </a:r>
            <a:br>
              <a:rPr lang="es-AR" sz="40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 LA PROVISIÓN DE OBRAS Y SERVICIOS PÚBLICOS</a:t>
            </a:r>
            <a:endParaRPr lang="es-A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44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6B149345-5189-461E-8247-A14EE6918F4C}"/>
              </a:ext>
            </a:extLst>
          </p:cNvPr>
          <p:cNvSpPr/>
          <p:nvPr/>
        </p:nvSpPr>
        <p:spPr>
          <a:xfrm>
            <a:off x="3753665" y="763384"/>
            <a:ext cx="818230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2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</a:t>
            </a:r>
            <a:r>
              <a:rPr lang="es-ES" sz="32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es-ES" sz="2800" b="1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Programa de Monitoreo Social de la Obra Pública</a:t>
            </a:r>
            <a:r>
              <a:rPr lang="es-ES" sz="28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. </a:t>
            </a:r>
            <a:r>
              <a:rPr lang="es-ES" sz="2800" b="1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Observador Social.</a:t>
            </a:r>
            <a:br>
              <a:rPr lang="es-AR" sz="32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" sz="28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32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" sz="28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</a:t>
            </a:r>
            <a:r>
              <a:rPr lang="es-ES" sz="2800" b="1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Publicidad de audiencias.</a:t>
            </a:r>
            <a:r>
              <a:rPr lang="es-ES" sz="28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es-AR" sz="2800" b="1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Registro Público de Audiencias.</a:t>
            </a:r>
            <a:r>
              <a:rPr lang="es-AR" sz="28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</a:p>
          <a:p>
            <a:endParaRPr lang="es-AR" sz="2800" b="1" spc="-100" dirty="0"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r>
              <a:rPr lang="es-ES" sz="2800" b="1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Limitaciones a la asunción de cargos públicos.</a:t>
            </a:r>
            <a:r>
              <a:rPr lang="es-ES" sz="28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es-AR" sz="32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</a:p>
          <a:p>
            <a:br>
              <a:rPr lang="es-AR" sz="32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2800" b="1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Objetivos públicos por sobre intereses privados. </a:t>
            </a:r>
            <a:r>
              <a:rPr lang="es-AR" sz="20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R</a:t>
            </a:r>
            <a:r>
              <a:rPr lang="es-ES" sz="20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establecimiento </a:t>
            </a:r>
            <a:r>
              <a:rPr lang="es-ES" sz="24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“períodos de enfriamiento”.</a:t>
            </a:r>
            <a:br>
              <a:rPr lang="es-AR" sz="28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61393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0460B-F743-4B94-88ED-454A7F7E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923" y="1123837"/>
            <a:ext cx="5785945" cy="4601183"/>
          </a:xfrm>
        </p:spPr>
        <p:txBody>
          <a:bodyPr/>
          <a:lstStyle/>
          <a:p>
            <a:r>
              <a:rPr lang="es-AR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5- SOBERANÍA TECNOLÓGICA Y ESTADO ABIERTO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79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12903890-62F3-44BD-A2D0-96791F289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021" y="-289564"/>
            <a:ext cx="7835462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4000" spc="-100" dirty="0"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28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s-ES_tradnl" sz="2800" b="1" spc="-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oberanía tecnológica y autoridad estatal.</a:t>
            </a:r>
            <a:br>
              <a:rPr lang="es-AR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br>
              <a:rPr lang="es-AR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nstrumentos tecnológicos propios.</a:t>
            </a:r>
            <a:b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</a:br>
            <a:b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Aplicar en clave nacional los ejes del Gobierno Abierto</a:t>
            </a:r>
            <a:r>
              <a:rPr lang="es-AR" sz="2800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: convocatoria de actores sociales organizados, rompiendo el diálogo individualista.</a:t>
            </a:r>
            <a:br>
              <a:rPr lang="es-AR" sz="2800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br>
              <a:rPr lang="es-AR" sz="2800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Ley de acceso a la información pública en clave de DDHH.</a:t>
            </a:r>
            <a:br>
              <a:rPr lang="es-AR" sz="48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830989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9F865-147A-4E1E-9DE3-FCA979D97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303" y="2433565"/>
            <a:ext cx="7315200" cy="3255264"/>
          </a:xfrm>
        </p:spPr>
        <p:txBody>
          <a:bodyPr>
            <a:normAutofit fontScale="90000"/>
          </a:bodyPr>
          <a:lstStyle/>
          <a:p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r>
              <a:rPr lang="es-419" sz="7200" b="1" kern="0" dirty="0">
                <a:latin typeface="Arial" panose="020B0604020202020204" pitchFamily="34" charset="0"/>
              </a:rPr>
              <a:t>OBSERVATORIO </a:t>
            </a:r>
            <a:r>
              <a:rPr lang="es-419" sz="4900" b="1" kern="0" dirty="0">
                <a:latin typeface="Arial" panose="020B0604020202020204" pitchFamily="34" charset="0"/>
              </a:rPr>
              <a:t>DEL ESTADO PROVINCIAL</a:t>
            </a:r>
            <a:br>
              <a:rPr lang="es-419" sz="4900" b="1" kern="0" dirty="0">
                <a:latin typeface="Arial" panose="020B0604020202020204" pitchFamily="34" charset="0"/>
              </a:rPr>
            </a:br>
            <a:r>
              <a:rPr lang="es-419" sz="4900" b="1" kern="0" dirty="0">
                <a:latin typeface="Arial" panose="020B0604020202020204" pitchFamily="34" charset="0"/>
              </a:rPr>
              <a:t>Propuestas para la Provincia de Buenos Aires</a:t>
            </a:r>
            <a:br>
              <a:rPr lang="es-AR" sz="7200" b="1" kern="0" dirty="0">
                <a:latin typeface="Arial" panose="020B0604020202020204" pitchFamily="34" charset="0"/>
              </a:rPr>
            </a:b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AB4B4D0-9F1B-4662-9697-BEFADBEEBFB7}"/>
              </a:ext>
            </a:extLst>
          </p:cNvPr>
          <p:cNvSpPr txBox="1"/>
          <p:nvPr/>
        </p:nvSpPr>
        <p:spPr>
          <a:xfrm>
            <a:off x="9364717" y="1608083"/>
            <a:ext cx="23332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latin typeface="Abadi" panose="020B0604020202020204" pitchFamily="34" charset="0"/>
              </a:rPr>
              <a:t>Comisión Estado y AP</a:t>
            </a:r>
          </a:p>
          <a:p>
            <a:endParaRPr lang="es-AR" sz="4000" b="1" dirty="0">
              <a:latin typeface="Abadi" panose="020B0604020202020204" pitchFamily="34" charset="0"/>
            </a:endParaRPr>
          </a:p>
          <a:p>
            <a:r>
              <a:rPr lang="es-AR" sz="4000" b="1" dirty="0">
                <a:latin typeface="Abadi" panose="020B0604020202020204" pitchFamily="34" charset="0"/>
              </a:rPr>
              <a:t>2019</a:t>
            </a:r>
            <a:endParaRPr lang="es-AR" b="1" dirty="0">
              <a:latin typeface="Abadi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40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B44FF-AED2-4F30-83C9-5A1E9489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34CCC-9F09-42DD-BF92-E2F058234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844511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ACUERDO SOCIAL, PLANIFICACIÓN ESTRATÉGICA Y ORGANIZACIÓN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271523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B44FF-AED2-4F30-83C9-5A1E9489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34CCC-9F09-42DD-BF92-E2F058234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844511" cy="51206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TRABAJADORES/AS ESTATALES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PROYECTO DE GOBIERNO </a:t>
            </a:r>
          </a:p>
        </p:txBody>
      </p:sp>
    </p:spTree>
    <p:extLst>
      <p:ext uri="{BB962C8B-B14F-4D97-AF65-F5344CB8AC3E}">
        <p14:creationId xmlns:p14="http://schemas.microsoft.com/office/powerpoint/2010/main" val="3651986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C9BCA-0CB5-4899-B02F-E6F09AB5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1379" y="1128408"/>
            <a:ext cx="7236373" cy="4601183"/>
          </a:xfrm>
        </p:spPr>
        <p:txBody>
          <a:bodyPr>
            <a:norm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RELACIONES INTER - GUBERNAMENTALES, DIMENSIÓN MUNICIPAL E INTEGRACIÓN REGIONAL.</a:t>
            </a:r>
          </a:p>
        </p:txBody>
      </p:sp>
    </p:spTree>
    <p:extLst>
      <p:ext uri="{BB962C8B-B14F-4D97-AF65-F5344CB8AC3E}">
        <p14:creationId xmlns:p14="http://schemas.microsoft.com/office/powerpoint/2010/main" val="4070876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0460B-F743-4B94-88ED-454A7F7E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5615" y="819807"/>
            <a:ext cx="8644758" cy="5218386"/>
          </a:xfrm>
        </p:spPr>
        <p:txBody>
          <a:bodyPr>
            <a:noAutofit/>
          </a:bodyPr>
          <a:lstStyle/>
          <a:p>
            <a:r>
              <a:rPr lang="es-A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BANCA PÚBLICA</a:t>
            </a:r>
          </a:p>
        </p:txBody>
      </p:sp>
    </p:spTree>
    <p:extLst>
      <p:ext uri="{BB962C8B-B14F-4D97-AF65-F5344CB8AC3E}">
        <p14:creationId xmlns:p14="http://schemas.microsoft.com/office/powerpoint/2010/main" val="329656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9B1F7-1DD0-4908-BABC-1200EC066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317" y="1801368"/>
            <a:ext cx="7315200" cy="3255264"/>
          </a:xfrm>
        </p:spPr>
        <p:txBody>
          <a:bodyPr>
            <a:normAutofit fontScale="90000"/>
          </a:bodyPr>
          <a:lstStyle/>
          <a:p>
            <a:pPr algn="r"/>
            <a:r>
              <a:rPr lang="es-AR" sz="5400" i="1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br>
              <a:rPr lang="es-AR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AR" sz="3100" b="1" i="1" dirty="0">
                <a:latin typeface="Arial" panose="020B0604020202020204" pitchFamily="34" charset="0"/>
                <a:ea typeface="Calibri" panose="020F0502020204030204" pitchFamily="34" charset="0"/>
              </a:rPr>
              <a:t>El compromiso del corazón, de alguien que ha militado en política toda la vida, está junto a los que no eligieron la vida que tienen y que es entonces, desde la gestión de un gobierno, desde el Estado, donde estamos ante la responsabilidad política y moral de reparar esa injusticia de vivir una vida que no se quiere y que merece ser mejor.</a:t>
            </a:r>
            <a:br>
              <a:rPr lang="es-AR" sz="3100" b="1" i="1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31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AR" sz="3100" dirty="0">
                <a:latin typeface="Arial" panose="020B0604020202020204" pitchFamily="34" charset="0"/>
                <a:ea typeface="Calibri" panose="020F0502020204030204" pitchFamily="34" charset="0"/>
              </a:rPr>
              <a:t>Cristina Fernández de Kirchner</a:t>
            </a:r>
            <a:endParaRPr lang="es-AR" sz="3100" dirty="0"/>
          </a:p>
        </p:txBody>
      </p:sp>
    </p:spTree>
    <p:extLst>
      <p:ext uri="{BB962C8B-B14F-4D97-AF65-F5344CB8AC3E}">
        <p14:creationId xmlns:p14="http://schemas.microsoft.com/office/powerpoint/2010/main" val="3274940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297B6-22E1-4C4C-88DD-AD7C0957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476" y="1142999"/>
            <a:ext cx="8245365" cy="4955371"/>
          </a:xfrm>
        </p:spPr>
        <p:txBody>
          <a:bodyPr>
            <a:normAutofit/>
          </a:bodyPr>
          <a:lstStyle/>
          <a:p>
            <a: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OBSERVATORIO DEL ESTADO</a:t>
            </a:r>
            <a:b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COMISIÓN ESTADO Y ADMINISTRACIÓN PÚBLICA</a:t>
            </a:r>
            <a:b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INSTITUTO PATRIA</a:t>
            </a:r>
            <a:b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28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MAYO DE 2019</a:t>
            </a:r>
            <a:br>
              <a:rPr lang="es-AR" sz="4400" spc="-100" dirty="0"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6000" spc="-100" dirty="0"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 </a:t>
            </a:r>
            <a:endParaRPr lang="es-A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08CD936-DF4C-4728-9BB9-D1313A391A2B}"/>
              </a:ext>
            </a:extLst>
          </p:cNvPr>
          <p:cNvSpPr/>
          <p:nvPr/>
        </p:nvSpPr>
        <p:spPr>
          <a:xfrm>
            <a:off x="5129048" y="-77667672"/>
            <a:ext cx="6096000" cy="315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estabilidad del empleo público</a:t>
            </a: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y la </a:t>
            </a:r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plena vigencia de los Convenios Colectivos de Trabajo en el Sector Público.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Regularización laboral y revisión de despidos.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Ingreso y promoción en la Administración Pública.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i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Planificación de gobierno y perfiles laborales.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Funciones directivas. </a:t>
            </a:r>
            <a:r>
              <a:rPr lang="es-AR" sz="6000" i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Formación y trayectorias.</a:t>
            </a:r>
            <a:r>
              <a:rPr lang="es-ES_tradnl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Gestores públicos al frente de los programas estatales.</a:t>
            </a: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4464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E5F66-A29C-49AD-87BD-E89953D6B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A8E035-81AE-4C7C-8E4D-01FE0239E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sz="5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El Estado como herramienta de transformación al servicio de la soberanía nacional, la independencia económica y la justicia social.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5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7767F-3383-4E87-9617-9E9D7BF68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337" y="0"/>
            <a:ext cx="8736303" cy="573864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AR" sz="2400" b="1" dirty="0">
                <a:latin typeface="Arial" panose="020B0604020202020204" pitchFamily="34" charset="0"/>
                <a:ea typeface="Calibri" panose="020F0502020204030204" pitchFamily="34" charset="0"/>
              </a:rPr>
              <a:t>Responsabilidad soberana del Estado: compatibilizar intereses particulares o sectoriales con miras al bienestar general. No habrá soberanía nacional sin una participación popular.</a:t>
            </a:r>
            <a:br>
              <a:rPr lang="es-AR" sz="2400" b="1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b="1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AR" sz="2400" b="1" dirty="0">
                <a:latin typeface="Arial" panose="020B0604020202020204" pitchFamily="34" charset="0"/>
                <a:ea typeface="Calibri" panose="020F0502020204030204" pitchFamily="34" charset="0"/>
              </a:rPr>
              <a:t>Nuevas formas de vinculación Estado sociedad. Nuevas herramientas para nuestro federalismo. </a:t>
            </a:r>
            <a:br>
              <a:rPr lang="es-AR" sz="2400" b="1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b="1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AR" sz="2400" b="1" dirty="0">
                <a:latin typeface="Arial" panose="020B0604020202020204" pitchFamily="34" charset="0"/>
                <a:ea typeface="Calibri" panose="020F0502020204030204" pitchFamily="34" charset="0"/>
              </a:rPr>
              <a:t>Reconocimiento y jerarquización de la Administración Pública. La función pública responsabilidad ética y patriótica.</a:t>
            </a:r>
            <a:br>
              <a:rPr lang="es-AR" sz="2400" b="1" dirty="0"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sz="2400" b="1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AR" sz="2400" b="1" dirty="0">
                <a:latin typeface="Arial" panose="020B0604020202020204" pitchFamily="34" charset="0"/>
                <a:ea typeface="Calibri" panose="020F0502020204030204" pitchFamily="34" charset="0"/>
              </a:rPr>
              <a:t>El documento es punto de partida inspirado en nuestras convicciones, experiencias y esperanzas.</a:t>
            </a:r>
            <a:endParaRPr lang="es-AR" sz="2000" b="1" dirty="0"/>
          </a:p>
        </p:txBody>
      </p:sp>
    </p:spTree>
    <p:extLst>
      <p:ext uri="{BB962C8B-B14F-4D97-AF65-F5344CB8AC3E}">
        <p14:creationId xmlns:p14="http://schemas.microsoft.com/office/powerpoint/2010/main" val="42506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B44FF-AED2-4F30-83C9-5A1E9489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34CCC-9F09-42DD-BF92-E2F058234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844511" cy="512064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1- ACUERDO SOCIAL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Y PLANIFICACIÓN PÚBLICA</a:t>
            </a:r>
            <a:endParaRPr lang="es-AR" sz="3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7281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42976-17BF-4804-9440-2AF84D51C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881" y="1128408"/>
            <a:ext cx="5312309" cy="4601183"/>
          </a:xfrm>
        </p:spPr>
        <p:txBody>
          <a:bodyPr>
            <a:normAutofit fontScale="90000"/>
          </a:bodyPr>
          <a:lstStyle/>
          <a:p>
            <a:r>
              <a:rPr lang="es-ES_tradnl" sz="5900" b="1" spc="-100" dirty="0">
                <a:latin typeface="Arial" panose="020B0604020202020204" pitchFamily="34" charset="0"/>
                <a:ea typeface="Calibri" panose="020F0502020204030204" pitchFamily="34" charset="0"/>
              </a:rPr>
              <a:t>1- ACUERDO SOCIAL Y PLANIFICACIÓN PÚBLICA</a:t>
            </a:r>
            <a:br>
              <a:rPr lang="es-AR" sz="5900" spc="-1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ES" sz="5900" b="1" spc="-100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br>
              <a:rPr lang="es-AR" sz="5900" spc="-100" dirty="0"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E6C6D6-68F5-4C54-B53D-B810EA8E8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7893164" cy="512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AR" sz="26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ESTADO Y PLANIFICACIÓN CONCERTADA. </a:t>
            </a:r>
          </a:p>
          <a:p>
            <a:pPr marL="914400" indent="-914400">
              <a:buAutoNum type="alphaLcPeriod"/>
            </a:pPr>
            <a:r>
              <a:rPr lang="es-ES" sz="23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Contrato Social.</a:t>
            </a:r>
            <a:r>
              <a:rPr lang="es-ES" sz="2300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Ámbitos de concertación que integren a los actores clave en torno a acuerdos básicos, abarcando la política económica y las políticas sectoriales con un claro enfoque federal.</a:t>
            </a:r>
            <a:br>
              <a:rPr lang="es-AR" sz="2300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endParaRPr lang="es-AR" sz="2300" spc="-1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marL="914400" indent="-914400">
              <a:buAutoNum type="alphaLcPeriod"/>
            </a:pPr>
            <a:r>
              <a:rPr lang="es-ES" sz="2300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Definición de </a:t>
            </a:r>
            <a:r>
              <a:rPr lang="es-ES" sz="23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núcleos estratégicos del modelo de desarrollo. </a:t>
            </a:r>
          </a:p>
          <a:p>
            <a:pPr marL="914400" indent="-914400">
              <a:buAutoNum type="alphaLcPeriod"/>
            </a:pPr>
            <a:r>
              <a:rPr lang="es-ES" sz="23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Dispositivos de evaluación social de la gestión de gobierno</a:t>
            </a:r>
            <a:r>
              <a:rPr lang="es-ES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.</a:t>
            </a:r>
            <a:br>
              <a:rPr lang="es-AR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</a:p>
          <a:p>
            <a:pPr marL="0" indent="0">
              <a:buNone/>
            </a:pPr>
            <a:r>
              <a:rPr lang="es-ES_tradnl" sz="26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REDISEÑO DE LA ORGANIZACIÓN ESTATAL. </a:t>
            </a:r>
            <a:r>
              <a:rPr lang="es-ES_tradnl" sz="2600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</a:p>
          <a:p>
            <a:pPr marL="0" indent="0">
              <a:buNone/>
            </a:pPr>
            <a:br>
              <a:rPr lang="es-AR" sz="2600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26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PRESUPUESTO POR PROGRAMAS ORIENTADO AL DESARROLLO. </a:t>
            </a:r>
            <a:r>
              <a:rPr lang="es-ES_tradnl" sz="2600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</a:p>
          <a:p>
            <a:pPr marL="0" indent="0">
              <a:buNone/>
            </a:pPr>
            <a:br>
              <a:rPr lang="es-AR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FORMACIÓN PÚBLICA PARA LA ACCIÓN ESTATAL Y CIUDADANA.</a:t>
            </a:r>
            <a:r>
              <a:rPr lang="es-ES_tradnl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endParaRPr lang="es-AR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7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C9BCA-0CB5-4899-B02F-E6F09AB5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1379" y="1128408"/>
            <a:ext cx="7236373" cy="4601183"/>
          </a:xfrm>
        </p:spPr>
        <p:txBody>
          <a:bodyPr>
            <a:normAutofit/>
          </a:bodyPr>
          <a:lstStyle/>
          <a:p>
            <a:r>
              <a:rPr lang="es-AR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2- FEDERALISMO CON VISIÓN INTEGRAL: </a:t>
            </a:r>
            <a:br>
              <a:rPr lang="es-AR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AR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AR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NACIÓN, PROVINCIAS Y MUNICIPIOS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3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0460B-F743-4B94-88ED-454A7F7E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822" y="819807"/>
            <a:ext cx="8644758" cy="5218386"/>
          </a:xfrm>
        </p:spPr>
        <p:txBody>
          <a:bodyPr>
            <a:noAutofit/>
          </a:bodyPr>
          <a:lstStyle/>
          <a:p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Fortalecimiento de los Consejos Federales. </a:t>
            </a:r>
            <a:b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Conferencia Federal. </a:t>
            </a:r>
            <a:b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Instituto Federal de Asuntos Municipales.</a:t>
            </a:r>
            <a:b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b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Acuerdos Regionales Metropolitanos.</a:t>
            </a:r>
            <a:b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</a:t>
            </a:r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Ley Nacional de Formación Pública, Red Federal de Escuelas de Gobierno y A. Pública.</a:t>
            </a:r>
            <a:endParaRPr lang="es-A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12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297B6-22E1-4C4C-88DD-AD7C0957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441" y="1142999"/>
            <a:ext cx="7220607" cy="4955371"/>
          </a:xfrm>
        </p:spPr>
        <p:txBody>
          <a:bodyPr>
            <a:normAutofit/>
          </a:bodyPr>
          <a:lstStyle/>
          <a:p>
            <a:r>
              <a:rPr lang="es-AR" sz="40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3- EMPLEO PÚBLICO PARA UN PROYECTO DE DESARROLLO</a:t>
            </a:r>
            <a:br>
              <a:rPr lang="es-AR" sz="4400" spc="-100" dirty="0"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6000" spc="-100" dirty="0"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 </a:t>
            </a:r>
            <a:endParaRPr lang="es-A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08CD936-DF4C-4728-9BB9-D1313A391A2B}"/>
              </a:ext>
            </a:extLst>
          </p:cNvPr>
          <p:cNvSpPr/>
          <p:nvPr/>
        </p:nvSpPr>
        <p:spPr>
          <a:xfrm>
            <a:off x="5129048" y="-77667672"/>
            <a:ext cx="6096000" cy="315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estabilidad del empleo público</a:t>
            </a: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y la </a:t>
            </a:r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plena vigencia de los Convenios Colectivos de Trabajo en el Sector Público.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Regularización laboral y revisión de despidos.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Ingreso y promoción en la Administración Pública.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i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Planificación de gobierno y perfiles laborales.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Funciones directivas. </a:t>
            </a:r>
            <a:r>
              <a:rPr lang="es-AR" sz="6000" i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Formación y trayectorias.</a:t>
            </a:r>
            <a:r>
              <a:rPr lang="es-ES_tradnl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Gestores públicos al frente de los programas estatales.</a:t>
            </a: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59385185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56</TotalTime>
  <Words>251</Words>
  <Application>Microsoft Office PowerPoint</Application>
  <PresentationFormat>Panorámica</PresentationFormat>
  <Paragraphs>46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Abadi</vt:lpstr>
      <vt:lpstr>Arial</vt:lpstr>
      <vt:lpstr>Corbel</vt:lpstr>
      <vt:lpstr>Wingdings 2</vt:lpstr>
      <vt:lpstr>Marco</vt:lpstr>
      <vt:lpstr>        Propuestas para un Estado al servicio del Proyecto Nacional  </vt:lpstr>
      <vt:lpstr>  El compromiso del corazón, de alguien que ha militado en política toda la vida, está junto a los que no eligieron la vida que tienen y que es entonces, desde la gestión de un gobierno, desde el Estado, donde estamos ante la responsabilidad política y moral de reparar esa injusticia de vivir una vida que no se quiere y que merece ser mejor.  Cristina Fernández de Kirchner</vt:lpstr>
      <vt:lpstr>Presentación de PowerPoint</vt:lpstr>
      <vt:lpstr>             Responsabilidad soberana del Estado: compatibilizar intereses particulares o sectoriales con miras al bienestar general. No habrá soberanía nacional sin una participación popular.  Nuevas formas de vinculación Estado sociedad. Nuevas herramientas para nuestro federalismo.   Reconocimiento y jerarquización de la Administración Pública. La función pública responsabilidad ética y patriótica.  El documento es punto de partida inspirado en nuestras convicciones, experiencias y esperanzas.</vt:lpstr>
      <vt:lpstr>Presentación de PowerPoint</vt:lpstr>
      <vt:lpstr>1- ACUERDO SOCIAL Y PLANIFICACIÓN PÚBLICA   </vt:lpstr>
      <vt:lpstr>2- FEDERALISMO CON VISIÓN INTEGRAL:   NACIÓN, PROVINCIAS Y MUNICIPIOS</vt:lpstr>
      <vt:lpstr>- Fortalecimiento de los Consejos Federales.   - Conferencia Federal.   - Instituto Federal de Asuntos Municipales.   - Acuerdos Regionales Metropolitanos.  - Ley Nacional de Formación Pública, Red Federal de Escuelas de Gobierno y A. Pública.</vt:lpstr>
      <vt:lpstr>3- EMPLEO PÚBLICO PARA UN PROYECTO DE DESARROLLO  </vt:lpstr>
      <vt:lpstr>Presentación de PowerPoint</vt:lpstr>
      <vt:lpstr>4- RELACIÓN ESTADO – EMPRESARIOS  EN LA PROVISIÓN DE OBRAS Y SERVICIOS PÚBLICOS</vt:lpstr>
      <vt:lpstr>Presentación de PowerPoint</vt:lpstr>
      <vt:lpstr>5- SOBERANÍA TECNOLÓGICA Y ESTADO ABIERTO</vt:lpstr>
      <vt:lpstr>   Soberanía tecnológica y autoridad estatal.  Instrumentos tecnológicos propios.  Aplicar en clave nacional los ejes del Gobierno Abierto: convocatoria de actores sociales organizados, rompiendo el diálogo individualista.  Ley de acceso a la información pública en clave de DDHH. </vt:lpstr>
      <vt:lpstr>        OBSERVATORIO DEL ESTADO PROVINCIAL Propuestas para la Provincia de Buenos Aires </vt:lpstr>
      <vt:lpstr>Presentación de PowerPoint</vt:lpstr>
      <vt:lpstr>Presentación de PowerPoint</vt:lpstr>
      <vt:lpstr>3- RELACIONES INTER - GUBERNAMENTALES, DIMENSIÓN MUNICIPAL E INTEGRACIÓN REGIONAL.</vt:lpstr>
      <vt:lpstr>4- BANCA PÚBLICA</vt:lpstr>
      <vt:lpstr>OBSERVATORIO DEL ESTADO COMISIÓN ESTADO Y ADMINISTRACIÓN PÚBLICA INSTITUTO PATRIA MAYO DE 2019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para un Estado al servicio del Proyecto Nacional    El compromiso del corazón, de alguien que ha militado en política toda la vida, está junto a los que no eligieron la vida que tienen y que es entonces, desde la gestión de un gobierno, desde el Estado, donde estamos ante la responsabilidad política y moral de reparar esa injusticia de vivir una vida que no se quiere y que merece ser mejor. Cristina Fernández de Kirchner   Proponemos recuperar al Estado como herramienta de transformación al servicio de la soberanía nacional, la independencia económica y la justicia social. Es responsabilidad soberana del Estado compatibilizar intereses particulares o sectoriales con miras al bienestar general, movilizando con efectividad y eficacia los recursos económicos y las energías creativas de la sociedad.  No habrá soberanía nacional sin una participación popular, política y social en las instancias de decisión, activa y organizada. Para este objetivo, se proponen nuevas formas de vinculación del Estado con la sociedad que le da sustento. Asimismo, nuevas herramientas institucionales aportarán eficacia, dinamismo e integralidad a nuestro federalismo.  Proponemos también el reconocimiento y la jerarquización de la Administración Pública en todos sus niveles. Más allá de sus requisitos laborales, técnicos o profesionales específicos, la función pública es una responsabilidad ética y patriótica de quienes la ejercen, fuente de derechos y deberes. El documento que se presenta a continuación es el punto de partida del camino que nos proponemos recorrer, inspirado en nuestras convicciones, experiencias y esperanzas.       Estado y Planificación concertada. Debemos retomar la senda del desarrollo integral inclusivo a través de la puesta en marcha de un acuerdo social permanente y una planificación concertada. Retomar la senda de la planificación pública con análisis situado del contexto regional y mundial, superando el enfoque tecnocrático y gerencial. Esto demanda:  a. Contrato Social. Ámbitos de concertación que integren a los actores clave en torno a acuerdos básicos, abarcando la política económica y las políticas sectoriales con un claro enfoque federal. b. Planificación a partir de la definición de núcleos estratégicos del modelo de desarrollo.  e. Dispositivos de evaluación social de la gestión de gobierno, a partir del seguimiento de compromisos exigibles de todos los actores participantes.   Rediseño de la organización estatal. Rediseñar la estructura organizativa del Estado con el propósito de rejerarquizar áreas clave: ministerios de Industria, Agroalimentos, Trabajo, Salud, Ciencia y Tecnología, Turismo, entre otros, con sus respectivas instituciones adscriptas. Promover un ministerio de la Igualdad, para fortalecer los programas de combate a la desigualdad en todas sus dimensiones.    Presupuesto por Programas orientado al desarrollo. Con énfasis en la inversión pública en infraestructura, la soberanía estatal en áreas estratégicas (yacimientos, recursos naturales, comunicación, órbitas) y la inversión en CT&amp;I (ciencia, tecnología e innovación). Complementado con mecanismos de transparencia y normas de calidad pública.   Formación pública para la acción estatal y ciudadana. Formación pública y ciudadana para el aumento de las capacidades estatales en materia de desarrollo, pensamiento y planificación estratégica, conflictos y concertación, entre otros, dirigida a trabajadores/as públicos/as y dirigentes políticos, gremiales y sociales.                            </dc:title>
  <dc:creator>Claudia Bernazza</dc:creator>
  <cp:lastModifiedBy>Claudia Bernazza</cp:lastModifiedBy>
  <cp:revision>8</cp:revision>
  <dcterms:created xsi:type="dcterms:W3CDTF">2019-06-06T15:02:02Z</dcterms:created>
  <dcterms:modified xsi:type="dcterms:W3CDTF">2019-06-10T15:22:08Z</dcterms:modified>
</cp:coreProperties>
</file>