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f424af25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g3f424af25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f424af25c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g3f424af25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3600"/>
              <a:buFont typeface="Calibri"/>
              <a:buNone/>
            </a:pPr>
            <a:r>
              <a:rPr lang="es-ES" sz="3600" b="0" i="0" u="none" strike="noStrike" cap="small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La Administración Paralela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2600"/>
              <a:buFont typeface="Arial"/>
              <a:buNone/>
            </a:pPr>
            <a:r>
              <a:rPr lang="es-ES" sz="2600" b="0" i="0" u="none" strike="noStrike" cap="none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Propuesta: </a:t>
            </a:r>
            <a:endParaRPr/>
          </a:p>
          <a:p>
            <a:pPr marL="0" marR="0" lvl="0" indent="0" algn="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r" rtl="0">
              <a:spcBef>
                <a:spcPts val="440"/>
              </a:spcBef>
              <a:spcAft>
                <a:spcPts val="0"/>
              </a:spcAft>
              <a:buClr>
                <a:srgbClr val="366092"/>
              </a:buClr>
              <a:buSzPts val="2200"/>
              <a:buFont typeface="Noto Sans Symbols"/>
              <a:buChar char="✓"/>
            </a:pPr>
            <a:r>
              <a:rPr lang="es-ES" sz="2200" b="0" i="0" u="none" strike="noStrike" cap="none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Reflexionar sobre la conformación de una </a:t>
            </a:r>
            <a:r>
              <a:rPr lang="es-ES" sz="2200" b="0" i="1" u="none" strike="noStrike" cap="none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estructura administrativa paralela, </a:t>
            </a:r>
            <a:r>
              <a:rPr lang="es-ES" sz="2200">
                <a:solidFill>
                  <a:srgbClr val="366092"/>
                </a:solidFill>
              </a:rPr>
              <a:t>con fuerte vinculación </a:t>
            </a:r>
            <a:r>
              <a:rPr lang="es-ES" sz="2200" b="0" i="0" u="none" strike="noStrike" cap="none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al sector privado, que modifica </a:t>
            </a:r>
            <a:r>
              <a:rPr lang="es-ES" sz="2200" b="0" i="1" u="none" strike="noStrike" cap="none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de hecho</a:t>
            </a:r>
            <a:r>
              <a:rPr lang="es-ES" sz="2200" b="0" i="0" u="none" strike="noStrike" cap="none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 los procesos administrativos y </a:t>
            </a:r>
            <a:r>
              <a:rPr lang="es-ES" sz="2200">
                <a:solidFill>
                  <a:srgbClr val="366092"/>
                </a:solidFill>
              </a:rPr>
              <a:t>distorsiona idea de </a:t>
            </a:r>
            <a:r>
              <a:rPr lang="es-ES" sz="2200" b="0" i="0" u="none" strike="noStrike" cap="none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 responsabilidad política.</a:t>
            </a:r>
            <a:endParaRPr/>
          </a:p>
          <a:p>
            <a:pPr marL="0" marR="0" lvl="0" indent="0" algn="r" rtl="0">
              <a:spcBef>
                <a:spcPts val="440"/>
              </a:spcBef>
              <a:spcAft>
                <a:spcPts val="0"/>
              </a:spcAft>
              <a:buClr>
                <a:srgbClr val="366092"/>
              </a:buClr>
              <a:buSzPts val="2200"/>
              <a:buFont typeface="Arial"/>
              <a:buNone/>
            </a:pPr>
            <a:r>
              <a:rPr lang="es-ES" sz="2200" b="0" i="0" u="none" strike="noStrike" cap="none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342900" marR="0" lvl="0" indent="-342900" algn="r" rtl="0">
              <a:spcBef>
                <a:spcPts val="440"/>
              </a:spcBef>
              <a:spcAft>
                <a:spcPts val="0"/>
              </a:spcAft>
              <a:buClr>
                <a:srgbClr val="366092"/>
              </a:buClr>
              <a:buSzPts val="2200"/>
              <a:buFont typeface="Noto Sans Symbols"/>
              <a:buChar char="✓"/>
            </a:pPr>
            <a:r>
              <a:rPr lang="es-ES" sz="2200" b="0" i="0" u="none" strike="noStrike" cap="none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Extraer conclusiones acerca de la veracidad del relato “cambiemita” que asocia su gestión con la meritocracia, la modernización del Estado y la buena administración. </a:t>
            </a:r>
            <a:endParaRPr sz="2200" b="0" i="0" u="none" strike="noStrike" cap="none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3" descr="logo Observatorio.jpg"/>
          <p:cNvPicPr preferRelativeResize="0"/>
          <p:nvPr/>
        </p:nvPicPr>
        <p:blipFill rotWithShape="1">
          <a:blip r:embed="rId3">
            <a:alphaModFix/>
          </a:blip>
          <a:srcRect t="19649" b="15485"/>
          <a:stretch/>
        </p:blipFill>
        <p:spPr>
          <a:xfrm>
            <a:off x="7092280" y="19666"/>
            <a:ext cx="1638072" cy="172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685800" y="332656"/>
            <a:ext cx="7772400" cy="1008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3600"/>
              <a:buFont typeface="Calibri"/>
              <a:buNone/>
            </a:pPr>
            <a:r>
              <a:rPr lang="es-ES" sz="3600" b="0" i="0" u="none" strike="noStrike" cap="small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La Administración Paralela</a:t>
            </a:r>
            <a:endParaRPr sz="3600" b="0" i="0" u="none" strike="noStrike" cap="small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4"/>
          <p:cNvSpPr txBox="1">
            <a:spLocks noGrp="1"/>
          </p:cNvSpPr>
          <p:nvPr>
            <p:ph type="subTitle" idx="1"/>
          </p:nvPr>
        </p:nvSpPr>
        <p:spPr>
          <a:xfrm>
            <a:off x="539552" y="1268760"/>
            <a:ext cx="7992888" cy="496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</a:pPr>
            <a:endParaRPr sz="2000" b="0" i="1" u="none" strike="noStrike" cap="none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</a:pPr>
            <a:endParaRPr sz="2000" b="0" i="1" u="none" strike="noStrike" cap="none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366092"/>
              </a:buClr>
              <a:buSzPts val="2000"/>
              <a:buFont typeface="Arial"/>
              <a:buNone/>
            </a:pPr>
            <a:r>
              <a:rPr lang="es-ES" sz="2000" b="0" i="1" u="none" strike="noStrike" cap="none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No se explicita un proyecto estratégico integral de gobierno, sino un plan de modernización administrativa que oculta su orientación política</a:t>
            </a:r>
            <a:endParaRPr/>
          </a:p>
          <a:p>
            <a:pPr marL="0" marR="0" lvl="0" indent="0" algn="r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rgbClr val="93B3D7"/>
              </a:buClr>
              <a:buSzPts val="1400"/>
              <a:buFont typeface="Arial"/>
              <a:buNone/>
            </a:pPr>
            <a:r>
              <a:rPr lang="es-ES" sz="1400" b="0" i="1" u="none" strike="noStrike" cap="none">
                <a:solidFill>
                  <a:srgbClr val="93B3D7"/>
                </a:solidFill>
                <a:latin typeface="Calibri"/>
                <a:ea typeface="Calibri"/>
                <a:cs typeface="Calibri"/>
                <a:sym typeface="Calibri"/>
              </a:rPr>
              <a:t>Ley 14828</a:t>
            </a:r>
            <a:endParaRPr sz="1400" b="0" i="1" u="none" strike="noStrike" cap="none">
              <a:solidFill>
                <a:srgbClr val="93B3D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rgbClr val="888888"/>
              </a:buClr>
              <a:buSzPts val="1520"/>
              <a:buFont typeface="Arial"/>
              <a:buNone/>
            </a:pPr>
            <a:endParaRPr sz="1520" b="0" i="1" u="none" strike="noStrike" cap="none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366092"/>
              </a:buClr>
              <a:buSzPts val="2000"/>
              <a:buFont typeface="Arial"/>
              <a:buNone/>
            </a:pPr>
            <a:r>
              <a:rPr lang="es-ES" sz="2000" b="0" i="1" u="none" strike="noStrike" cap="none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La privatización administrativa se legitima mediante la sospecha sobre los trabajadores y el relato sobre la ineficacia de las organizaciones públicas</a:t>
            </a:r>
            <a:endParaRPr/>
          </a:p>
          <a:p>
            <a:pPr marL="0" marR="0" lvl="0" indent="0" algn="r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rgbClr val="93B3D7"/>
              </a:buClr>
              <a:buSzPts val="1520"/>
              <a:buFont typeface="Arial"/>
              <a:buNone/>
            </a:pPr>
            <a:r>
              <a:rPr lang="es-ES" sz="1520" b="0" i="1" u="none" strike="noStrike" cap="none">
                <a:solidFill>
                  <a:srgbClr val="93B3D7"/>
                </a:solidFill>
                <a:latin typeface="Calibri"/>
                <a:ea typeface="Calibri"/>
                <a:cs typeface="Calibri"/>
                <a:sym typeface="Calibri"/>
              </a:rPr>
              <a:t>Retiro Voluntario Dto. 465/18. </a:t>
            </a:r>
            <a:endParaRPr sz="1520" b="0" i="1" u="none" strike="noStrike" cap="none">
              <a:solidFill>
                <a:srgbClr val="93B3D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rgbClr val="888888"/>
              </a:buClr>
              <a:buSzPts val="1520"/>
              <a:buFont typeface="Arial"/>
              <a:buNone/>
            </a:pPr>
            <a:endParaRPr sz="1520" b="0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366092"/>
              </a:buClr>
              <a:buSzPts val="2000"/>
              <a:buFont typeface="Arial"/>
              <a:buNone/>
            </a:pPr>
            <a:r>
              <a:rPr lang="es-ES" sz="2000" b="0" i="1" u="none" strike="noStrike" cap="none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Se desmantela la carrera administrativa y se rompe la igualdad entre los trabajadores aplicando pautas de incorporación, promoción y remuneración absolutamente discrecionales y precarias </a:t>
            </a:r>
            <a:endParaRPr/>
          </a:p>
          <a:p>
            <a:pPr marL="0" marR="0" lvl="0" indent="0" algn="r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rgbClr val="93B3D7"/>
              </a:buClr>
              <a:buSzPts val="1520"/>
              <a:buFont typeface="Arial"/>
              <a:buNone/>
            </a:pPr>
            <a:r>
              <a:rPr lang="es-ES" sz="1520" b="0" i="1" u="none" strike="noStrike" cap="none">
                <a:solidFill>
                  <a:srgbClr val="93B3D7"/>
                </a:solidFill>
                <a:latin typeface="Calibri"/>
                <a:ea typeface="Calibri"/>
                <a:cs typeface="Calibri"/>
                <a:sym typeface="Calibri"/>
              </a:rPr>
              <a:t>Contratos de servicios en Ley de emergencia Ley 14.815, asesores por Decreto 1278/16.</a:t>
            </a:r>
            <a:endParaRPr sz="1520" b="0" i="1" u="none" strike="noStrike" cap="none">
              <a:solidFill>
                <a:srgbClr val="93B3D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rgbClr val="888888"/>
              </a:buClr>
              <a:buSzPts val="1520"/>
              <a:buFont typeface="Arial"/>
              <a:buNone/>
            </a:pPr>
            <a:endParaRPr sz="1520" b="0" i="1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366092"/>
              </a:buClr>
              <a:buSzPts val="2000"/>
              <a:buFont typeface="Arial"/>
              <a:buNone/>
            </a:pPr>
            <a:r>
              <a:rPr lang="es-ES" sz="2000" b="0" i="1" u="none" strike="noStrike" cap="none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La austeridad sólo se ejerce contra los derechos de los trabajadores </a:t>
            </a:r>
            <a:endParaRPr/>
          </a:p>
          <a:p>
            <a:pPr marL="0" marR="0" lvl="0" indent="0" algn="r" rtl="0">
              <a:lnSpc>
                <a:spcPct val="80000"/>
              </a:lnSpc>
              <a:spcBef>
                <a:spcPts val="304"/>
              </a:spcBef>
              <a:spcAft>
                <a:spcPts val="0"/>
              </a:spcAft>
              <a:buClr>
                <a:srgbClr val="93B3D7"/>
              </a:buClr>
              <a:buSzPts val="1520"/>
              <a:buFont typeface="Arial"/>
              <a:buNone/>
            </a:pPr>
            <a:r>
              <a:rPr lang="es-ES" sz="1520" b="0" i="1" u="none" strike="noStrike" cap="none">
                <a:solidFill>
                  <a:srgbClr val="93B3D7"/>
                </a:solidFill>
                <a:latin typeface="Calibri"/>
                <a:ea typeface="Calibri"/>
                <a:cs typeface="Calibri"/>
                <a:sym typeface="Calibri"/>
              </a:rPr>
              <a:t>Declinación de reuniones paritarias. Carrera congelada. Cese de contratos. Caso Unidad Ejecutora DGCyE</a:t>
            </a:r>
            <a:endParaRPr sz="1520" b="0" i="1" u="none" strike="noStrike" cap="none">
              <a:solidFill>
                <a:srgbClr val="93B3D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rgbClr val="93B3D7"/>
              </a:buClr>
              <a:buSzPts val="800"/>
              <a:buFont typeface="Arial"/>
              <a:buNone/>
            </a:pPr>
            <a:r>
              <a:rPr lang="es-ES" sz="800" b="0" i="1" u="none" strike="noStrike" cap="none">
                <a:solidFill>
                  <a:srgbClr val="93B3D7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800" b="0" i="1" u="none" strike="noStrike" cap="none">
              <a:solidFill>
                <a:srgbClr val="93B3D7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rgbClr val="888888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p14" descr="logo Observatorio.jpg"/>
          <p:cNvPicPr preferRelativeResize="0"/>
          <p:nvPr/>
        </p:nvPicPr>
        <p:blipFill rotWithShape="1">
          <a:blip r:embed="rId3">
            <a:alphaModFix/>
          </a:blip>
          <a:srcRect t="19649" b="15485"/>
          <a:stretch/>
        </p:blipFill>
        <p:spPr>
          <a:xfrm>
            <a:off x="7092280" y="19666"/>
            <a:ext cx="1638072" cy="172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3600"/>
              <a:buFont typeface="Calibri"/>
              <a:buNone/>
            </a:pPr>
            <a:r>
              <a:rPr lang="es-ES" sz="3600" b="0" i="0" u="none" strike="noStrike" cap="small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La Administración Paralela</a:t>
            </a:r>
            <a:endParaRPr sz="3600" b="0" i="0" u="none" strike="noStrike" cap="none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457200" y="1196750"/>
            <a:ext cx="8291400" cy="54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40"/>
              <a:buFont typeface="Arial"/>
              <a:buNone/>
            </a:pPr>
            <a:r>
              <a:rPr lang="es-ES" sz="1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r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None/>
            </a:pPr>
            <a:endParaRPr sz="1679" b="0" i="1" u="none" strike="noStrike" cap="none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366092"/>
              </a:buClr>
              <a:buSzPts val="2000"/>
              <a:buFont typeface="Arial"/>
              <a:buNone/>
            </a:pPr>
            <a:r>
              <a:rPr lang="es-ES" sz="2000" b="0" i="1" u="none" strike="noStrike" cap="none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La precarización del personal se combina con laxos regímenes de contratación directa</a:t>
            </a:r>
            <a:endParaRPr/>
          </a:p>
          <a:p>
            <a:pPr marL="0" marR="0" lvl="0" indent="0" algn="r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rgbClr val="93B3D7"/>
              </a:buClr>
              <a:buSzPts val="1400"/>
              <a:buFont typeface="Arial"/>
              <a:buNone/>
            </a:pPr>
            <a:r>
              <a:rPr lang="es-ES" sz="1400" b="0" i="1" u="none" strike="noStrike" cap="none">
                <a:solidFill>
                  <a:srgbClr val="93B3D7"/>
                </a:solidFill>
                <a:latin typeface="Calibri"/>
                <a:ea typeface="Calibri"/>
                <a:cs typeface="Calibri"/>
                <a:sym typeface="Calibri"/>
              </a:rPr>
              <a:t>Leyes de emergencia 14.806, 14.812 y 14.815 y el Reglamento de contrataciones del Dto. 1300/16</a:t>
            </a:r>
            <a:endParaRPr/>
          </a:p>
          <a:p>
            <a:pPr marL="0" marR="0" lvl="0" indent="0" algn="r" rtl="0">
              <a:lnSpc>
                <a:spcPct val="80000"/>
              </a:lnSpc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40"/>
              <a:buFont typeface="Arial"/>
              <a:buNone/>
            </a:pPr>
            <a:endParaRPr sz="1240" b="0" i="1" u="none" strike="noStrike" cap="none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40"/>
              <a:buFont typeface="Arial"/>
              <a:buNone/>
            </a:pPr>
            <a:endParaRPr sz="1240" b="0" i="1" u="none" strike="noStrike" cap="none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366092"/>
              </a:buClr>
              <a:buSzPts val="2000"/>
              <a:buFont typeface="Arial"/>
              <a:buNone/>
            </a:pPr>
            <a:r>
              <a:rPr lang="es-ES" sz="2000" b="0" i="1" u="none" strike="noStrike" cap="none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Acudiendo al “manual de la buena gerencia” y en nombre de la desburocratización se despeja el camino para los negocios público-privados</a:t>
            </a:r>
            <a:endParaRPr/>
          </a:p>
          <a:p>
            <a:pPr marL="0" marR="0" lvl="0" indent="0" algn="r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rgbClr val="93B3D7"/>
              </a:buClr>
              <a:buSzPts val="1400"/>
              <a:buFont typeface="Arial"/>
              <a:buNone/>
            </a:pPr>
            <a:r>
              <a:rPr lang="es-ES" sz="1400" i="1">
                <a:solidFill>
                  <a:srgbClr val="93B3D7"/>
                </a:solidFill>
              </a:rPr>
              <a:t>Contratación de servicios “enlatados” (Caso GDEBA). </a:t>
            </a:r>
            <a:r>
              <a:rPr lang="es-ES" sz="1400" b="0" i="1" u="none" strike="noStrike" cap="none">
                <a:solidFill>
                  <a:srgbClr val="93B3D7"/>
                </a:solidFill>
                <a:latin typeface="Calibri"/>
                <a:ea typeface="Calibri"/>
                <a:cs typeface="Calibri"/>
                <a:sym typeface="Calibri"/>
              </a:rPr>
              <a:t>Proliferación de consultoras y ONG: </a:t>
            </a:r>
            <a:endParaRPr/>
          </a:p>
          <a:p>
            <a:pPr marL="0" marR="0" lvl="0" indent="0" algn="r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rgbClr val="93B3D7"/>
              </a:buClr>
              <a:buSzPts val="1400"/>
              <a:buFont typeface="Arial"/>
              <a:buNone/>
            </a:pPr>
            <a:r>
              <a:rPr lang="es-ES" sz="1400" b="0" i="1" u="none" strike="noStrike" cap="none">
                <a:solidFill>
                  <a:srgbClr val="93B3D7"/>
                </a:solidFill>
                <a:latin typeface="Calibri"/>
                <a:ea typeface="Calibri"/>
                <a:cs typeface="Calibri"/>
                <a:sym typeface="Calibri"/>
              </a:rPr>
              <a:t>Muy bien 10 - Enseña por Argentina – Red Innovación Local - Everis - Matrice Consulting </a:t>
            </a:r>
            <a:endParaRPr/>
          </a:p>
          <a:p>
            <a:pPr marL="0" marR="0" lvl="0" indent="0" algn="r" rtl="0">
              <a:lnSpc>
                <a:spcPct val="80000"/>
              </a:lnSpc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40"/>
              <a:buFont typeface="Arial"/>
              <a:buNone/>
            </a:pPr>
            <a:endParaRPr sz="1240" b="0" i="1" u="none" strike="noStrike" cap="none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40"/>
              <a:buFont typeface="Arial"/>
              <a:buNone/>
            </a:pPr>
            <a:endParaRPr sz="1240" b="0" i="1" u="none" strike="noStrike" cap="none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366092"/>
              </a:buClr>
              <a:buSzPts val="2000"/>
              <a:buFont typeface="Arial"/>
              <a:buNone/>
            </a:pPr>
            <a:r>
              <a:rPr lang="es-ES" sz="2000" b="0" i="1" u="none" strike="noStrike" cap="none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Tras la bandera de la transparencia se desarticula el sistema de control</a:t>
            </a:r>
            <a:endParaRPr/>
          </a:p>
          <a:p>
            <a:pPr marL="0" marR="0" lvl="0" indent="0" algn="r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rgbClr val="93B3D7"/>
              </a:buClr>
              <a:buSzPts val="1400"/>
              <a:buFont typeface="Arial"/>
              <a:buNone/>
            </a:pPr>
            <a:r>
              <a:rPr lang="es-ES" sz="1400" b="0" i="1" u="none" strike="noStrike" cap="none">
                <a:solidFill>
                  <a:srgbClr val="93B3D7"/>
                </a:solidFill>
                <a:latin typeface="Calibri"/>
                <a:ea typeface="Calibri"/>
                <a:cs typeface="Calibri"/>
                <a:sym typeface="Calibri"/>
              </a:rPr>
              <a:t>Declive de Asesoría General de Gobierno (art. 38 Ley 14.989) y H. Tribunal de Cuentas con vacantes y sin quorum para dictar fallos. </a:t>
            </a:r>
            <a:endParaRPr sz="1400" i="1">
              <a:solidFill>
                <a:srgbClr val="93B3D7"/>
              </a:solidFill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rgbClr val="93B3D7"/>
              </a:buClr>
              <a:buSzPts val="1400"/>
              <a:buFont typeface="Arial"/>
              <a:buNone/>
            </a:pPr>
            <a:endParaRPr sz="1400" i="1">
              <a:solidFill>
                <a:srgbClr val="93B3D7"/>
              </a:solidFill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366092"/>
              </a:buClr>
              <a:buSzPts val="2000"/>
              <a:buFont typeface="Arial"/>
              <a:buNone/>
            </a:pPr>
            <a:r>
              <a:rPr lang="es-ES" sz="2000" b="0" i="1" u="none" strike="noStrike" cap="none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Mientras se habla de gobierno abierto se reduce la publicidad de contrataciones y actos sensibles al pueblo</a:t>
            </a:r>
            <a:endParaRPr/>
          </a:p>
          <a:p>
            <a:pPr marL="0" marR="0" lvl="0" indent="0" algn="r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rgbClr val="93B3D7"/>
              </a:buClr>
              <a:buSzPts val="1400"/>
              <a:buFont typeface="Arial"/>
              <a:buNone/>
            </a:pPr>
            <a:r>
              <a:rPr lang="es-ES" sz="1400" b="0" i="1" u="none" strike="noStrike" cap="none">
                <a:solidFill>
                  <a:srgbClr val="93B3D7"/>
                </a:solidFill>
                <a:latin typeface="Calibri"/>
                <a:ea typeface="Calibri"/>
                <a:cs typeface="Calibri"/>
                <a:sym typeface="Calibri"/>
              </a:rPr>
              <a:t>Reducción de los controles y publicidad mediante Leyes de emergencia 14.806, 14.812 y 14.815 y Dto. 1300/16</a:t>
            </a:r>
            <a:endParaRPr/>
          </a:p>
          <a:p>
            <a:pPr marL="0" marR="0" lvl="0" indent="0" algn="r" rtl="0">
              <a:lnSpc>
                <a:spcPct val="80000"/>
              </a:lnSpc>
              <a:spcBef>
                <a:spcPts val="216"/>
              </a:spcBef>
              <a:spcAft>
                <a:spcPts val="0"/>
              </a:spcAft>
              <a:buClr>
                <a:srgbClr val="93B3D7"/>
              </a:buClr>
              <a:buSzPts val="1080"/>
              <a:buFont typeface="Arial"/>
              <a:buNone/>
            </a:pPr>
            <a:r>
              <a:rPr lang="es-ES" sz="1080" b="0" i="1" u="none" strike="noStrike" cap="none">
                <a:solidFill>
                  <a:srgbClr val="93B3D7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dk1"/>
              </a:buClr>
              <a:buSzPts val="1280"/>
              <a:buFont typeface="Arial"/>
              <a:buNone/>
            </a:pPr>
            <a:endParaRPr sz="1280" b="0" i="0" u="none" strike="noStrike" cap="none">
              <a:solidFill>
                <a:srgbClr val="24406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15" descr="logo Observatorio.jpg"/>
          <p:cNvPicPr preferRelativeResize="0"/>
          <p:nvPr/>
        </p:nvPicPr>
        <p:blipFill rotWithShape="1">
          <a:blip r:embed="rId3">
            <a:alphaModFix/>
          </a:blip>
          <a:srcRect t="19649" b="15485"/>
          <a:stretch/>
        </p:blipFill>
        <p:spPr>
          <a:xfrm>
            <a:off x="7092280" y="19666"/>
            <a:ext cx="1638072" cy="172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title"/>
          </p:nvPr>
        </p:nvSpPr>
        <p:spPr>
          <a:xfrm>
            <a:off x="457200" y="404664"/>
            <a:ext cx="8229600" cy="8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3600"/>
              <a:buFont typeface="Calibri"/>
              <a:buNone/>
            </a:pPr>
            <a:r>
              <a:rPr lang="es-ES" sz="3600" b="0" i="0" u="none" strike="noStrike" cap="small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La Administración Paralela</a:t>
            </a:r>
            <a:endParaRPr sz="3600" b="0" i="0" u="none" strike="noStrike" cap="none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6"/>
          <p:cNvSpPr txBox="1">
            <a:spLocks noGrp="1"/>
          </p:cNvSpPr>
          <p:nvPr>
            <p:ph type="body" idx="1"/>
          </p:nvPr>
        </p:nvSpPr>
        <p:spPr>
          <a:xfrm>
            <a:off x="457200" y="1196752"/>
            <a:ext cx="8291400" cy="55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40"/>
              <a:buFont typeface="Arial"/>
              <a:buNone/>
            </a:pPr>
            <a:r>
              <a:rPr lang="es-ES" sz="1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366092"/>
              </a:buClr>
              <a:buSzPts val="2000"/>
              <a:buFont typeface="Arial"/>
              <a:buNone/>
            </a:pPr>
            <a:endParaRPr sz="2000" i="1">
              <a:solidFill>
                <a:srgbClr val="366092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366092"/>
              </a:buClr>
              <a:buSzPts val="2000"/>
              <a:buFont typeface="Arial"/>
              <a:buNone/>
            </a:pPr>
            <a:endParaRPr sz="2000" i="1">
              <a:solidFill>
                <a:srgbClr val="366092"/>
              </a:solidFill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s-ES" sz="2000" i="1">
                <a:solidFill>
                  <a:srgbClr val="366092"/>
                </a:solidFill>
              </a:rPr>
              <a:t>Se promueve la idea de la modernización como equivalente a la digitalización de algunos trámites administrativos, de manera fragmentaria y dispersa.</a:t>
            </a:r>
            <a:endParaRPr sz="2000" i="1">
              <a:solidFill>
                <a:srgbClr val="366092"/>
              </a:solidFill>
            </a:endParaRPr>
          </a:p>
          <a:p>
            <a:pPr marL="0" lvl="0" indent="0" algn="r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rgbClr val="93B3D7"/>
              </a:buClr>
              <a:buSzPts val="1400"/>
              <a:buFont typeface="Arial"/>
              <a:buNone/>
            </a:pPr>
            <a:r>
              <a:rPr lang="es-ES" sz="1400" i="1">
                <a:solidFill>
                  <a:srgbClr val="93B3D7"/>
                </a:solidFill>
              </a:rPr>
              <a:t>Dispersión y fragmentación en la normativa de implementación del GDEBA.  </a:t>
            </a:r>
            <a:endParaRPr/>
          </a:p>
          <a:p>
            <a:pPr marL="0" marR="0" lvl="0" indent="0" algn="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s-ES" sz="2000" i="1">
                <a:solidFill>
                  <a:srgbClr val="366092"/>
                </a:solidFill>
              </a:rPr>
              <a:t> </a:t>
            </a:r>
            <a:endParaRPr sz="2000" i="1">
              <a:solidFill>
                <a:srgbClr val="366092"/>
              </a:solidFill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s-ES" sz="2000" i="1">
                <a:solidFill>
                  <a:srgbClr val="366092"/>
                </a:solidFill>
              </a:rPr>
              <a:t>Se modifican de hecho los procesos administrativos, avanzando  sobre las pautas y arreglos institucionales existentes, debilitando los mecanismos de control y la legalidad y transparencia propias de la función administrativa.</a:t>
            </a:r>
            <a:endParaRPr sz="2000" i="1">
              <a:solidFill>
                <a:srgbClr val="366092"/>
              </a:solidFill>
            </a:endParaRPr>
          </a:p>
          <a:p>
            <a:pPr marL="0" lvl="0" indent="0" algn="r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rgbClr val="93B3D7"/>
              </a:buClr>
              <a:buSzPts val="1400"/>
              <a:buFont typeface="Arial"/>
              <a:buNone/>
            </a:pPr>
            <a:r>
              <a:rPr lang="es-ES" sz="1400" i="1">
                <a:solidFill>
                  <a:srgbClr val="93B3D7"/>
                </a:solidFill>
              </a:rPr>
              <a:t>Modificación de hecho de la intervención de los organismos de control en el procedimiento administrativo. </a:t>
            </a:r>
            <a:endParaRPr/>
          </a:p>
          <a:p>
            <a:pPr marL="0" marR="0" lvl="0" indent="0" algn="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s-ES" sz="2000" i="1">
                <a:solidFill>
                  <a:srgbClr val="366092"/>
                </a:solidFill>
              </a:rPr>
              <a:t> </a:t>
            </a:r>
            <a:endParaRPr sz="2000" i="1">
              <a:solidFill>
                <a:srgbClr val="366092"/>
              </a:solidFill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s-ES" sz="2000" i="1">
                <a:solidFill>
                  <a:srgbClr val="366092"/>
                </a:solidFill>
              </a:rPr>
              <a:t>Se propone un esquema de modernización del Estado, sin participación de las burocracias estatales.</a:t>
            </a:r>
            <a:endParaRPr sz="2000" i="1">
              <a:solidFill>
                <a:srgbClr val="366092"/>
              </a:solidFill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s-ES" sz="1400" i="1">
                <a:solidFill>
                  <a:srgbClr val="93B3D7"/>
                </a:solidFill>
              </a:rPr>
              <a:t>La implementación de los sistemas de digitalización se llevan adelante con personal contratado, sin experiencia en la administración pública provincial y en algunos casos, provenientes del ámbito privado. </a:t>
            </a:r>
            <a:endParaRPr sz="1400" i="1">
              <a:solidFill>
                <a:srgbClr val="93B3D7"/>
              </a:solidFill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s-ES" sz="1400" i="1">
                <a:solidFill>
                  <a:srgbClr val="93B3D7"/>
                </a:solidFill>
              </a:rPr>
              <a:t>  </a:t>
            </a:r>
            <a:r>
              <a:rPr lang="es-ES" sz="2000" i="1">
                <a:solidFill>
                  <a:srgbClr val="366092"/>
                </a:solidFill>
              </a:rPr>
              <a:t>  </a:t>
            </a:r>
            <a:endParaRPr sz="2000" i="1">
              <a:solidFill>
                <a:srgbClr val="366092"/>
              </a:solidFill>
            </a:endParaRPr>
          </a:p>
          <a:p>
            <a:pPr marL="0" lvl="0" indent="0" algn="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366092"/>
              </a:buClr>
              <a:buSzPts val="2000"/>
              <a:buFont typeface="Arial"/>
              <a:buNone/>
            </a:pPr>
            <a:r>
              <a:rPr lang="es-ES" sz="1400" i="1">
                <a:solidFill>
                  <a:srgbClr val="93B3D7"/>
                </a:solidFill>
              </a:rPr>
              <a:t> </a:t>
            </a:r>
            <a:r>
              <a:rPr lang="es-ES" sz="2000" i="1">
                <a:solidFill>
                  <a:srgbClr val="366092"/>
                </a:solidFill>
              </a:rPr>
              <a:t> </a:t>
            </a:r>
            <a:endParaRPr/>
          </a:p>
          <a:p>
            <a:pPr marL="0" marR="0" lvl="0" indent="0" algn="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366092"/>
              </a:buClr>
              <a:buSzPts val="2000"/>
              <a:buFont typeface="Arial"/>
              <a:buNone/>
            </a:pPr>
            <a:r>
              <a:rPr lang="es-ES" sz="1400" i="1">
                <a:solidFill>
                  <a:srgbClr val="93B3D7"/>
                </a:solidFill>
              </a:rPr>
              <a:t> </a:t>
            </a:r>
            <a:r>
              <a:rPr lang="es-ES" sz="2000" i="1">
                <a:solidFill>
                  <a:srgbClr val="366092"/>
                </a:solidFill>
              </a:rPr>
              <a:t> </a:t>
            </a:r>
            <a:endParaRPr/>
          </a:p>
          <a:p>
            <a:pPr marL="0" marR="0" lvl="0" indent="0" algn="r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rgbClr val="93B3D7"/>
              </a:buClr>
              <a:buSzPts val="1400"/>
              <a:buFont typeface="Arial"/>
              <a:buNone/>
            </a:pPr>
            <a:endParaRPr/>
          </a:p>
          <a:p>
            <a:pPr marL="0" marR="0" lvl="0" indent="0" algn="r" rtl="0">
              <a:lnSpc>
                <a:spcPct val="80000"/>
              </a:lnSpc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40"/>
              <a:buFont typeface="Arial"/>
              <a:buNone/>
            </a:pPr>
            <a:endParaRPr sz="1240" b="0" i="1" u="none" strike="noStrike" cap="none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rgbClr val="93B3D7"/>
              </a:buClr>
              <a:buSzPts val="1400"/>
              <a:buFont typeface="Arial"/>
              <a:buNone/>
            </a:pPr>
            <a:r>
              <a:rPr lang="es-ES" sz="1400" i="1">
                <a:solidFill>
                  <a:srgbClr val="93B3D7"/>
                </a:solidFill>
              </a:rPr>
              <a:t> </a:t>
            </a:r>
            <a:endParaRPr/>
          </a:p>
          <a:p>
            <a:pPr marL="0" marR="0" lvl="0" indent="0" algn="r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None/>
            </a:pPr>
            <a:endParaRPr sz="1679" b="0" i="1" u="none" strike="noStrike" cap="none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None/>
            </a:pPr>
            <a:endParaRPr sz="1679" b="0" i="1" u="none" strike="noStrike" cap="none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216"/>
              </a:spcBef>
              <a:spcAft>
                <a:spcPts val="0"/>
              </a:spcAft>
              <a:buClr>
                <a:srgbClr val="93B3D7"/>
              </a:buClr>
              <a:buSzPts val="1080"/>
              <a:buFont typeface="Arial"/>
              <a:buNone/>
            </a:pPr>
            <a:r>
              <a:rPr lang="es-ES" sz="1080" b="0" i="1" u="none" strike="noStrike" cap="none">
                <a:solidFill>
                  <a:srgbClr val="93B3D7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dk1"/>
              </a:buClr>
              <a:buSzPts val="1280"/>
              <a:buFont typeface="Arial"/>
              <a:buNone/>
            </a:pPr>
            <a:endParaRPr sz="1280" b="0" i="0" u="none" strike="noStrike" cap="none">
              <a:solidFill>
                <a:srgbClr val="24406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16" descr="logo Observatorio.jpg"/>
          <p:cNvPicPr preferRelativeResize="0"/>
          <p:nvPr/>
        </p:nvPicPr>
        <p:blipFill rotWithShape="1">
          <a:blip r:embed="rId3">
            <a:alphaModFix/>
          </a:blip>
          <a:srcRect t="19648" b="15483"/>
          <a:stretch/>
        </p:blipFill>
        <p:spPr>
          <a:xfrm>
            <a:off x="7092280" y="19666"/>
            <a:ext cx="1638071" cy="172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title"/>
          </p:nvPr>
        </p:nvSpPr>
        <p:spPr>
          <a:xfrm>
            <a:off x="457200" y="404664"/>
            <a:ext cx="8229600" cy="8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3600"/>
              <a:buFont typeface="Calibri"/>
              <a:buNone/>
            </a:pPr>
            <a:r>
              <a:rPr lang="es-ES" sz="3600" b="0" i="0" u="none" strike="noStrike" cap="small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La Administración Paralela</a:t>
            </a:r>
            <a:endParaRPr sz="3600" b="0" i="0" u="none" strike="noStrike" cap="none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7"/>
          <p:cNvSpPr txBox="1">
            <a:spLocks noGrp="1"/>
          </p:cNvSpPr>
          <p:nvPr>
            <p:ph type="body" idx="1"/>
          </p:nvPr>
        </p:nvSpPr>
        <p:spPr>
          <a:xfrm>
            <a:off x="457200" y="1196752"/>
            <a:ext cx="8291400" cy="55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40"/>
              <a:buFont typeface="Arial"/>
              <a:buNone/>
            </a:pPr>
            <a:r>
              <a:rPr lang="es-ES" sz="12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366092"/>
              </a:buClr>
              <a:buSzPts val="2000"/>
              <a:buFont typeface="Arial"/>
              <a:buNone/>
            </a:pPr>
            <a:endParaRPr sz="2000" i="1">
              <a:solidFill>
                <a:srgbClr val="366092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366092"/>
              </a:buClr>
              <a:buSzPts val="2000"/>
              <a:buFont typeface="Arial"/>
              <a:buNone/>
            </a:pPr>
            <a:endParaRPr sz="2000" i="1">
              <a:solidFill>
                <a:srgbClr val="366092"/>
              </a:solidFill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s-ES" sz="2000" i="1">
                <a:solidFill>
                  <a:srgbClr val="366092"/>
                </a:solidFill>
              </a:rPr>
              <a:t>Se propone que la realidad se adapte al sistema y no el sistema a la realidad.  </a:t>
            </a:r>
            <a:endParaRPr sz="2000" i="1">
              <a:solidFill>
                <a:srgbClr val="366092"/>
              </a:solidFill>
            </a:endParaRPr>
          </a:p>
          <a:p>
            <a:pPr marL="0" lvl="0" indent="0" algn="r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None/>
            </a:pPr>
            <a:r>
              <a:rPr lang="es-ES" sz="1400" i="1">
                <a:solidFill>
                  <a:srgbClr val="93B3D7"/>
                </a:solidFill>
              </a:rPr>
              <a:t>Al tratarse de soluciones “enlatadas” realizadas con software privativo, se reducen las posibilidades de imprimir cambios al sistema o adaptarlo a los procesos existentes.</a:t>
            </a:r>
            <a:endParaRPr sz="1400" i="1">
              <a:solidFill>
                <a:srgbClr val="93B3D7"/>
              </a:solidFill>
            </a:endParaRPr>
          </a:p>
          <a:p>
            <a:pPr marL="0" lvl="0" indent="0" algn="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000" i="1">
              <a:solidFill>
                <a:srgbClr val="366092"/>
              </a:solidFill>
            </a:endParaRPr>
          </a:p>
          <a:p>
            <a:pPr marL="0" lvl="0" indent="0" algn="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000" i="1">
                <a:solidFill>
                  <a:srgbClr val="366092"/>
                </a:solidFill>
              </a:rPr>
              <a:t>Se refuerza el centralismo y la extrapolación de sistemas y de servicios provenientes desde la CABA al resto de las provincias. </a:t>
            </a:r>
            <a:endParaRPr sz="2000" i="1">
              <a:solidFill>
                <a:srgbClr val="366092"/>
              </a:solidFill>
            </a:endParaRPr>
          </a:p>
          <a:p>
            <a:pPr marL="0" lvl="0" indent="0" algn="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400" i="1">
                <a:solidFill>
                  <a:srgbClr val="93B3D7"/>
                </a:solidFill>
              </a:rPr>
              <a:t>Los sistemas como el GDEBA, el SIGAF y el PBAC fueron generados para procesos específicos en la CABA y se exportan sin mediaciones a las provincias, desconociendo sus particularidades, los contextos y las posibilidades de implementación en cada ámbito.     </a:t>
            </a:r>
            <a:endParaRPr sz="1400" i="1">
              <a:solidFill>
                <a:srgbClr val="93B3D7"/>
              </a:solidFill>
            </a:endParaRPr>
          </a:p>
          <a:p>
            <a:pPr marL="0" lvl="0" indent="0" algn="r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None/>
            </a:pPr>
            <a:r>
              <a:rPr lang="es-ES" sz="1400" i="1">
                <a:solidFill>
                  <a:srgbClr val="93B3D7"/>
                </a:solidFill>
              </a:rPr>
              <a:t>  </a:t>
            </a:r>
            <a:endParaRPr/>
          </a:p>
          <a:p>
            <a:pPr marL="0" marR="0" lvl="0" indent="0" algn="r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s-ES" sz="2000" i="1">
                <a:solidFill>
                  <a:srgbClr val="366092"/>
                </a:solidFill>
              </a:rPr>
              <a:t> </a:t>
            </a:r>
            <a:endParaRPr sz="2000" i="1">
              <a:solidFill>
                <a:srgbClr val="366092"/>
              </a:solidFill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40"/>
              <a:buFont typeface="Arial"/>
              <a:buNone/>
            </a:pPr>
            <a:endParaRPr sz="1240" b="0" i="1" u="none" strike="noStrike" cap="none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rgbClr val="93B3D7"/>
              </a:buClr>
              <a:buSzPts val="1400"/>
              <a:buFont typeface="Arial"/>
              <a:buNone/>
            </a:pPr>
            <a:r>
              <a:rPr lang="es-ES" sz="1400" i="1">
                <a:solidFill>
                  <a:srgbClr val="93B3D7"/>
                </a:solidFill>
              </a:rPr>
              <a:t> </a:t>
            </a:r>
            <a:endParaRPr/>
          </a:p>
          <a:p>
            <a:pPr marL="0" marR="0" lvl="0" indent="0" algn="r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None/>
            </a:pPr>
            <a:endParaRPr sz="1679" b="0" i="1" u="none" strike="noStrike" cap="none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336"/>
              </a:spcBef>
              <a:spcAft>
                <a:spcPts val="0"/>
              </a:spcAft>
              <a:buClr>
                <a:schemeClr val="dk1"/>
              </a:buClr>
              <a:buSzPts val="1680"/>
              <a:buFont typeface="Arial"/>
              <a:buNone/>
            </a:pPr>
            <a:endParaRPr sz="1679" b="0" i="1" u="none" strike="noStrike" cap="none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216"/>
              </a:spcBef>
              <a:spcAft>
                <a:spcPts val="0"/>
              </a:spcAft>
              <a:buClr>
                <a:srgbClr val="93B3D7"/>
              </a:buClr>
              <a:buSzPts val="1080"/>
              <a:buFont typeface="Arial"/>
              <a:buNone/>
            </a:pPr>
            <a:r>
              <a:rPr lang="es-ES" sz="1080" b="0" i="1" u="none" strike="noStrike" cap="none">
                <a:solidFill>
                  <a:srgbClr val="93B3D7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/>
          </a:p>
          <a:p>
            <a:pPr marL="0" marR="0" lvl="0" indent="0" algn="l" rtl="0">
              <a:lnSpc>
                <a:spcPct val="80000"/>
              </a:lnSpc>
              <a:spcBef>
                <a:spcPts val="256"/>
              </a:spcBef>
              <a:spcAft>
                <a:spcPts val="0"/>
              </a:spcAft>
              <a:buClr>
                <a:schemeClr val="dk1"/>
              </a:buClr>
              <a:buSzPts val="1280"/>
              <a:buFont typeface="Arial"/>
              <a:buNone/>
            </a:pPr>
            <a:endParaRPr sz="1280" b="0" i="0" u="none" strike="noStrike" cap="none">
              <a:solidFill>
                <a:srgbClr val="24406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Google Shape;114;p17" descr="logo Observatorio.jpg"/>
          <p:cNvPicPr preferRelativeResize="0"/>
          <p:nvPr/>
        </p:nvPicPr>
        <p:blipFill rotWithShape="1">
          <a:blip r:embed="rId3">
            <a:alphaModFix/>
          </a:blip>
          <a:srcRect t="19648" b="15483"/>
          <a:stretch/>
        </p:blipFill>
        <p:spPr>
          <a:xfrm>
            <a:off x="7092280" y="19666"/>
            <a:ext cx="1638071" cy="172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568</Words>
  <Application>Microsoft Office PowerPoint</Application>
  <PresentationFormat>Presentación en pantalla (4:3)</PresentationFormat>
  <Paragraphs>77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Noto Sans Symbols</vt:lpstr>
      <vt:lpstr>Tema de Office</vt:lpstr>
      <vt:lpstr>La Administración Paralela</vt:lpstr>
      <vt:lpstr>La Administración Paralela</vt:lpstr>
      <vt:lpstr>La Administración Paralela</vt:lpstr>
      <vt:lpstr>La Administración Paralela</vt:lpstr>
      <vt:lpstr>La Administración Paralela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Administración Paralela</dc:title>
  <dc:creator>Maugi</dc:creator>
  <cp:lastModifiedBy>Maria Eugenia Esturao</cp:lastModifiedBy>
  <cp:revision>2</cp:revision>
  <dcterms:modified xsi:type="dcterms:W3CDTF">2018-09-17T20:42:27Z</dcterms:modified>
</cp:coreProperties>
</file>